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40"/>
  </p:notesMasterIdLst>
  <p:sldIdLst>
    <p:sldId id="285" r:id="rId5"/>
    <p:sldId id="333" r:id="rId6"/>
    <p:sldId id="334" r:id="rId7"/>
    <p:sldId id="330" r:id="rId8"/>
    <p:sldId id="326" r:id="rId9"/>
    <p:sldId id="327" r:id="rId10"/>
    <p:sldId id="329" r:id="rId11"/>
    <p:sldId id="318" r:id="rId12"/>
    <p:sldId id="295" r:id="rId13"/>
    <p:sldId id="296" r:id="rId14"/>
    <p:sldId id="332" r:id="rId15"/>
    <p:sldId id="319" r:id="rId16"/>
    <p:sldId id="320" r:id="rId17"/>
    <p:sldId id="321" r:id="rId18"/>
    <p:sldId id="340" r:id="rId19"/>
    <p:sldId id="335" r:id="rId20"/>
    <p:sldId id="303" r:id="rId21"/>
    <p:sldId id="336" r:id="rId22"/>
    <p:sldId id="307" r:id="rId23"/>
    <p:sldId id="339" r:id="rId24"/>
    <p:sldId id="337" r:id="rId25"/>
    <p:sldId id="341" r:id="rId26"/>
    <p:sldId id="323" r:id="rId27"/>
    <p:sldId id="325" r:id="rId28"/>
    <p:sldId id="362" r:id="rId29"/>
    <p:sldId id="346" r:id="rId30"/>
    <p:sldId id="350" r:id="rId31"/>
    <p:sldId id="351" r:id="rId32"/>
    <p:sldId id="353" r:id="rId33"/>
    <p:sldId id="354" r:id="rId34"/>
    <p:sldId id="355" r:id="rId35"/>
    <p:sldId id="357" r:id="rId36"/>
    <p:sldId id="363" r:id="rId37"/>
    <p:sldId id="365" r:id="rId38"/>
    <p:sldId id="282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A5D"/>
    <a:srgbClr val="414042"/>
    <a:srgbClr val="DCDCDC"/>
    <a:srgbClr val="4F81BD"/>
    <a:srgbClr val="0C9B2E"/>
    <a:srgbClr val="FFFAD0"/>
    <a:srgbClr val="FFF8AE"/>
    <a:srgbClr val="FCB64C"/>
    <a:srgbClr val="FEC46F"/>
    <a:srgbClr val="FFE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199" autoAdjust="0"/>
  </p:normalViewPr>
  <p:slideViewPr>
    <p:cSldViewPr snapToGrid="0" showGuides="1">
      <p:cViewPr varScale="1">
        <p:scale>
          <a:sx n="110" d="100"/>
          <a:sy n="110" d="100"/>
        </p:scale>
        <p:origin x="-1056" y="-104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commentAuthors" Target="commentAuthors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9/1/16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80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4017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4017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508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813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732457" y="3482770"/>
            <a:ext cx="3683000" cy="433387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pPr lvl="0"/>
            <a:r>
              <a:rPr lang="en-US" dirty="0" smtClean="0"/>
              <a:t>Click to edit Presenter, Team</a:t>
            </a:r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732457" y="3863771"/>
            <a:ext cx="3683000" cy="369888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 smtClean="0"/>
              <a:t>Click to edit Date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11463" y="1250571"/>
            <a:ext cx="7324988" cy="744537"/>
          </a:xfrm>
        </p:spPr>
        <p:txBody>
          <a:bodyPr>
            <a:noAutofit/>
          </a:bodyPr>
          <a:lstStyle>
            <a:lvl1pPr marL="0" indent="0" algn="ctr">
              <a:buNone/>
              <a:defRPr sz="4000" b="1" baseline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553166" y="2000918"/>
            <a:ext cx="6041582" cy="487849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2016, Amazon Web Services, Inc. or its Affiliates. All rights reserved.</a:t>
            </a:r>
            <a:endParaRPr lang="en-US" sz="7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531052"/>
            <a:ext cx="8434683" cy="8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8053950" y="4639759"/>
            <a:ext cx="1018533" cy="4400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459" y="1674428"/>
            <a:ext cx="6069541" cy="1250668"/>
          </a:xfrm>
        </p:spPr>
        <p:txBody>
          <a:bodyPr anchor="ctr" anchorCtr="0">
            <a:no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82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7757" y="1550831"/>
            <a:ext cx="7772400" cy="1021556"/>
          </a:xfrm>
        </p:spPr>
        <p:txBody>
          <a:bodyPr anchor="ctr">
            <a:noAutofit/>
          </a:bodyPr>
          <a:lstStyle>
            <a:lvl1pPr algn="ctr">
              <a:defRPr sz="4000" b="1" cap="none"/>
            </a:lvl1pPr>
          </a:lstStyle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2732457" y="3482770"/>
            <a:ext cx="3683000" cy="433387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531052"/>
            <a:ext cx="8434683" cy="8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4D4D4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D4D4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12" y="4699140"/>
            <a:ext cx="883650" cy="3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86" r:id="rId13"/>
    <p:sldLayoutId id="2147483687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accent6">
              <a:lumMod val="50000"/>
            </a:schemeClr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tiff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5.png"/><Relationship Id="rId5" Type="http://schemas.openxmlformats.org/officeDocument/2006/relationships/image" Target="../media/image47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microsoft.com/office/2007/relationships/hdphoto" Target="../media/hdphoto3.wdp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emf"/><Relationship Id="rId8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em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64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64.png"/><Relationship Id="rId5" Type="http://schemas.openxmlformats.org/officeDocument/2006/relationships/image" Target="../media/image71.png"/><Relationship Id="rId6" Type="http://schemas.openxmlformats.org/officeDocument/2006/relationships/image" Target="../media/image25.png"/><Relationship Id="rId7" Type="http://schemas.openxmlformats.org/officeDocument/2006/relationships/image" Target="../media/image49.png"/><Relationship Id="rId8" Type="http://schemas.microsoft.com/office/2007/relationships/hdphoto" Target="../media/hdphoto3.wdp"/><Relationship Id="rId9" Type="http://schemas.openxmlformats.org/officeDocument/2006/relationships/image" Target="../media/image22.png"/><Relationship Id="rId10" Type="http://schemas.openxmlformats.org/officeDocument/2006/relationships/image" Target="../media/image72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microsoft.com/office/2007/relationships/hdphoto" Target="../media/hdphoto3.wdp"/><Relationship Id="rId5" Type="http://schemas.openxmlformats.org/officeDocument/2006/relationships/image" Target="../media/image22.png"/><Relationship Id="rId6" Type="http://schemas.openxmlformats.org/officeDocument/2006/relationships/image" Target="../media/image64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3.png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emf"/><Relationship Id="rId7" Type="http://schemas.openxmlformats.org/officeDocument/2006/relationships/image" Target="../media/image22.png"/><Relationship Id="rId8" Type="http://schemas.openxmlformats.org/officeDocument/2006/relationships/image" Target="../media/image7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1" Type="http://schemas.microsoft.com/office/2007/relationships/hdphoto" Target="../media/hdphoto1.wdp"/><Relationship Id="rId12" Type="http://schemas.openxmlformats.org/officeDocument/2006/relationships/image" Target="../media/image32.png"/><Relationship Id="rId13" Type="http://schemas.microsoft.com/office/2007/relationships/hdphoto" Target="../media/hdphoto2.wdp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emf"/><Relationship Id="rId17" Type="http://schemas.openxmlformats.org/officeDocument/2006/relationships/image" Target="../media/image36.emf"/><Relationship Id="rId18" Type="http://schemas.openxmlformats.org/officeDocument/2006/relationships/image" Target="../media/image37.em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emf"/><Relationship Id="rId6" Type="http://schemas.openxmlformats.org/officeDocument/2006/relationships/image" Target="../media/image27.png"/><Relationship Id="rId7" Type="http://schemas.openxmlformats.org/officeDocument/2006/relationships/image" Target="../media/image28.emf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ck_Laptop-Light-App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16" y="2693563"/>
            <a:ext cx="2033859" cy="203385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00910" y="2989198"/>
            <a:ext cx="3683000" cy="69702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Olivier Klein </a:t>
            </a:r>
            <a:r>
              <a:rPr lang="zh-CN" altLang="en-US" dirty="0" smtClean="0"/>
              <a:t>奧樂凱</a:t>
            </a:r>
            <a:endParaRPr lang="en-US" dirty="0" smtClean="0"/>
          </a:p>
          <a:p>
            <a:pPr algn="l"/>
            <a:r>
              <a:rPr lang="en-US" dirty="0" smtClean="0"/>
              <a:t>Senior Solutions Architect, AWS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00909" y="3666681"/>
            <a:ext cx="3683000" cy="855438"/>
          </a:xfrm>
        </p:spPr>
        <p:txBody>
          <a:bodyPr/>
          <a:lstStyle/>
          <a:p>
            <a:pPr algn="l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September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0" y="1250571"/>
            <a:ext cx="9144000" cy="744537"/>
          </a:xfrm>
        </p:spPr>
        <p:txBody>
          <a:bodyPr/>
          <a:lstStyle/>
          <a:p>
            <a:r>
              <a:rPr lang="en-US" dirty="0" smtClean="0"/>
              <a:t>AWS Lambda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84638" y="2000918"/>
            <a:ext cx="8550092" cy="487849"/>
          </a:xfrm>
        </p:spPr>
        <p:txBody>
          <a:bodyPr/>
          <a:lstStyle/>
          <a:p>
            <a:r>
              <a:rPr lang="en-US" dirty="0" smtClean="0"/>
              <a:t>Event-Driven Code for Devices and the Cloud</a:t>
            </a:r>
            <a:endParaRPr lang="en-US" dirty="0"/>
          </a:p>
        </p:txBody>
      </p:sp>
      <p:pic>
        <p:nvPicPr>
          <p:cNvPr id="6" name="Picture 5" descr="Deck_LocationPin-AW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75" y="2835906"/>
            <a:ext cx="949864" cy="94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822773"/>
            <a:ext cx="4038600" cy="3394472"/>
          </a:xfrm>
        </p:spPr>
        <p:txBody>
          <a:bodyPr/>
          <a:lstStyle/>
          <a:p>
            <a:r>
              <a:rPr lang="en-US" sz="2000" b="1" dirty="0" smtClean="0">
                <a:solidFill>
                  <a:srgbClr val="4D4D4C"/>
                </a:solidFill>
              </a:rPr>
              <a:t>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D4D4C"/>
                </a:solidFill>
              </a:rPr>
              <a:t>Operational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D4D4C"/>
                </a:solidFill>
              </a:rPr>
              <a:t>Live Dashboards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D4D4C"/>
              </a:solidFill>
            </a:endParaRPr>
          </a:p>
          <a:p>
            <a:endParaRPr lang="en-US" sz="2000" b="1" dirty="0" smtClean="0">
              <a:solidFill>
                <a:srgbClr val="4D4D4C"/>
              </a:solidFill>
            </a:endParaRPr>
          </a:p>
          <a:p>
            <a:r>
              <a:rPr lang="en-US" sz="2000" b="1" dirty="0" smtClean="0">
                <a:solidFill>
                  <a:srgbClr val="4D4D4C"/>
                </a:solidFill>
              </a:rPr>
              <a:t>Data workflows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D4D4C"/>
                </a:solidFill>
              </a:rPr>
              <a:t>Content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D4D4C"/>
                </a:solidFill>
              </a:rPr>
              <a:t>ETL workflows</a:t>
            </a:r>
          </a:p>
          <a:p>
            <a:endParaRPr lang="en-US" sz="2000" dirty="0">
              <a:solidFill>
                <a:srgbClr val="4D4D4C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822773"/>
            <a:ext cx="4038600" cy="3394472"/>
          </a:xfrm>
        </p:spPr>
        <p:txBody>
          <a:bodyPr/>
          <a:lstStyle/>
          <a:p>
            <a:r>
              <a:rPr lang="en-US" sz="2000" b="1" dirty="0" smtClean="0">
                <a:solidFill>
                  <a:srgbClr val="4D4D4C"/>
                </a:solidFill>
              </a:rPr>
              <a:t>Interactive Backends</a:t>
            </a:r>
            <a:endParaRPr lang="en-US" sz="2000" b="1" dirty="0">
              <a:solidFill>
                <a:srgbClr val="4D4D4C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D4D4C"/>
                </a:solidFill>
              </a:rPr>
              <a:t>Bots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D4D4C"/>
                </a:solidFill>
              </a:rPr>
              <a:t>Webhooks</a:t>
            </a:r>
          </a:p>
          <a:p>
            <a:endParaRPr lang="en-US" sz="2000" dirty="0" smtClean="0">
              <a:solidFill>
                <a:srgbClr val="4D4D4C"/>
              </a:solidFill>
            </a:endParaRPr>
          </a:p>
          <a:p>
            <a:endParaRPr lang="en-US" sz="2000" b="1" dirty="0" smtClean="0">
              <a:solidFill>
                <a:srgbClr val="4D4D4C"/>
              </a:solidFill>
            </a:endParaRPr>
          </a:p>
          <a:p>
            <a:r>
              <a:rPr lang="en-US" sz="2000" b="1" dirty="0" smtClean="0">
                <a:solidFill>
                  <a:srgbClr val="4D4D4C"/>
                </a:solidFill>
              </a:rPr>
              <a:t>Autonomous </a:t>
            </a:r>
            <a:r>
              <a:rPr lang="en-US" sz="2000" b="1" dirty="0">
                <a:solidFill>
                  <a:srgbClr val="4D4D4C"/>
                </a:solidFill>
              </a:rPr>
              <a:t>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D4D4C"/>
                </a:solidFill>
              </a:rPr>
              <a:t>Policy engines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D4D4C"/>
                </a:solidFill>
              </a:rPr>
              <a:t>Infrastructure management</a:t>
            </a:r>
          </a:p>
          <a:p>
            <a:endParaRPr lang="en-US" sz="2000" dirty="0">
              <a:solidFill>
                <a:srgbClr val="4D4D4C"/>
              </a:solidFill>
            </a:endParaRPr>
          </a:p>
        </p:txBody>
      </p:sp>
      <p:pic>
        <p:nvPicPr>
          <p:cNvPr id="1028" name="Picture 4" descr="http://iosicongallery.com/img/512/slack-20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434" y="2064783"/>
            <a:ext cx="329792" cy="32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2" descr="Netflix - logo_v7@2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358" y="3996033"/>
            <a:ext cx="1333359" cy="37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upload.wikimedia.org/wikipedia/en/2/2d/MLBAM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613" y="2089494"/>
            <a:ext cx="1879809" cy="32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upload.wikimedia.org/wikipedia/en/thumb/1/1e/FireEye%2C_Inc._logo.svg/320px-FireEye%2C_Inc.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66" y="3813153"/>
            <a:ext cx="1258529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zapier.cachefly.net/static/CvDZ7C/images/logos/zapier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795" y="2028815"/>
            <a:ext cx="799475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2093453"/>
            <a:ext cx="1388939" cy="301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550" y="3761795"/>
            <a:ext cx="2043797" cy="599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6397" y="2039901"/>
            <a:ext cx="1237516" cy="37388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36789" y="114936"/>
            <a:ext cx="8205304" cy="5451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Application Types using AWS Lambda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11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World!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rot="2450502">
            <a:off x="7356231" y="254000"/>
            <a:ext cx="2237154" cy="5470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485944">
            <a:off x="7734025" y="255253"/>
            <a:ext cx="1572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7A028"/>
                </a:solidFill>
              </a:rPr>
              <a:t>DEMO</a:t>
            </a:r>
            <a:endParaRPr lang="en-US" sz="3200" b="1" dirty="0">
              <a:solidFill>
                <a:srgbClr val="F7A028"/>
              </a:solidFill>
            </a:endParaRPr>
          </a:p>
        </p:txBody>
      </p:sp>
      <p:pic>
        <p:nvPicPr>
          <p:cNvPr id="3" name="Picture 2" descr="Screen Shot 2016-08-31 at 6.18.0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9"/>
          <a:stretch/>
        </p:blipFill>
        <p:spPr>
          <a:xfrm>
            <a:off x="923336" y="859957"/>
            <a:ext cx="6786875" cy="394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5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build application </a:t>
            </a:r>
            <a:r>
              <a:rPr lang="en-US" dirty="0" err="1" smtClean="0"/>
              <a:t>backends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0" name="Picture 19" descr="Deck_Tablet-Light-Ap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63" y="1468799"/>
            <a:ext cx="1925528" cy="1925528"/>
          </a:xfrm>
          <a:prstGeom prst="rect">
            <a:avLst/>
          </a:prstGeom>
        </p:spPr>
      </p:pic>
      <p:pic>
        <p:nvPicPr>
          <p:cNvPr id="11" name="Picture 10" descr="Deck_Databas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222" y="1598619"/>
            <a:ext cx="1814868" cy="1814868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211419" y="2146090"/>
            <a:ext cx="1138553" cy="59127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Deck_Ap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025" y="1648151"/>
            <a:ext cx="1568247" cy="1568247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5363467" y="2145198"/>
            <a:ext cx="1138553" cy="591270"/>
          </a:xfrm>
          <a:prstGeom prst="rightArrow">
            <a:avLst/>
          </a:prstGeom>
          <a:solidFill>
            <a:srgbClr val="F796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733139" y="3552162"/>
            <a:ext cx="12261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Back-end logic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72276" y="3551270"/>
            <a:ext cx="8367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Database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6447" y="3551270"/>
            <a:ext cx="8367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Mobile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377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483452" cy="545192"/>
          </a:xfrm>
        </p:spPr>
        <p:txBody>
          <a:bodyPr/>
          <a:lstStyle/>
          <a:p>
            <a:r>
              <a:rPr lang="en-US" dirty="0"/>
              <a:t>How to build application </a:t>
            </a:r>
            <a:r>
              <a:rPr lang="en-US" dirty="0" err="1" smtClean="0"/>
              <a:t>backends</a:t>
            </a:r>
            <a:r>
              <a:rPr lang="en-US" dirty="0" smtClean="0"/>
              <a:t> even better?</a:t>
            </a:r>
            <a:endParaRPr lang="en-US" dirty="0"/>
          </a:p>
        </p:txBody>
      </p:sp>
      <p:pic>
        <p:nvPicPr>
          <p:cNvPr id="4" name="Picture 3" descr="backplane-logo-large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0634" y="1838458"/>
            <a:ext cx="951705" cy="11420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2289" y="3049803"/>
            <a:ext cx="83670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 smtClean="0">
                <a:latin typeface="Arial"/>
                <a:cs typeface="Arial"/>
              </a:rPr>
              <a:t>AWS Lambda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5890" y="3048488"/>
            <a:ext cx="83670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 smtClean="0">
                <a:latin typeface="Arial"/>
                <a:cs typeface="Arial"/>
              </a:rPr>
              <a:t>Amazon API Gateway</a:t>
            </a:r>
            <a:endParaRPr lang="en-US" sz="1100" dirty="0">
              <a:latin typeface="Arial"/>
              <a:cs typeface="Arial"/>
            </a:endParaRPr>
          </a:p>
        </p:txBody>
      </p:sp>
      <p:cxnSp>
        <p:nvCxnSpPr>
          <p:cNvPr id="21" name="Straight Connector 20"/>
          <p:cNvCxnSpPr>
            <a:endCxn id="4" idx="1"/>
          </p:cNvCxnSpPr>
          <p:nvPr/>
        </p:nvCxnSpPr>
        <p:spPr>
          <a:xfrm flipV="1">
            <a:off x="1690419" y="2409482"/>
            <a:ext cx="1310215" cy="2830"/>
          </a:xfrm>
          <a:prstGeom prst="line">
            <a:avLst/>
          </a:prstGeom>
          <a:ln w="12700" cmpd="sng">
            <a:solidFill>
              <a:srgbClr val="474746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4" idx="3"/>
          </p:cNvCxnSpPr>
          <p:nvPr/>
        </p:nvCxnSpPr>
        <p:spPr>
          <a:xfrm>
            <a:off x="3952339" y="2409482"/>
            <a:ext cx="1249894" cy="7895"/>
          </a:xfrm>
          <a:prstGeom prst="line">
            <a:avLst/>
          </a:prstGeom>
          <a:ln w="12700" cmpd="sng">
            <a:solidFill>
              <a:srgbClr val="474746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DynamoD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763" y="1913719"/>
            <a:ext cx="1011187" cy="1011187"/>
          </a:xfrm>
          <a:prstGeom prst="rect">
            <a:avLst/>
          </a:prstGeom>
        </p:spPr>
      </p:pic>
      <p:cxnSp>
        <p:nvCxnSpPr>
          <p:cNvPr id="42" name="Straight Connector 41"/>
          <p:cNvCxnSpPr>
            <a:endCxn id="36" idx="1"/>
          </p:cNvCxnSpPr>
          <p:nvPr/>
        </p:nvCxnSpPr>
        <p:spPr>
          <a:xfrm>
            <a:off x="6441158" y="2417377"/>
            <a:ext cx="1083605" cy="1936"/>
          </a:xfrm>
          <a:prstGeom prst="line">
            <a:avLst/>
          </a:prstGeom>
          <a:ln w="12700" cmpd="sng">
            <a:solidFill>
              <a:srgbClr val="474746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618210" y="3015308"/>
            <a:ext cx="83670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 smtClean="0">
                <a:latin typeface="Arial"/>
                <a:cs typeface="Arial"/>
              </a:rPr>
              <a:t>Amazon </a:t>
            </a:r>
            <a:r>
              <a:rPr lang="en-US" sz="1100" dirty="0" err="1" smtClean="0">
                <a:latin typeface="Arial"/>
                <a:cs typeface="Arial"/>
              </a:rPr>
              <a:t>DynamoDB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10327" y="1590342"/>
            <a:ext cx="6017846" cy="1899139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10954" y="1324712"/>
            <a:ext cx="11716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7A028"/>
                </a:solidFill>
                <a:latin typeface="Arial"/>
                <a:cs typeface="Arial"/>
              </a:rPr>
              <a:t>Microservice</a:t>
            </a:r>
            <a:endParaRPr lang="en-US" sz="1400" b="1" dirty="0">
              <a:solidFill>
                <a:srgbClr val="F7A028"/>
              </a:solidFill>
              <a:latin typeface="Arial"/>
              <a:cs typeface="Arial"/>
            </a:endParaRPr>
          </a:p>
        </p:txBody>
      </p:sp>
      <p:pic>
        <p:nvPicPr>
          <p:cNvPr id="19" name="Picture 18" descr="Deck_Tablet-Light-App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63" y="1468799"/>
            <a:ext cx="1925528" cy="19255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8" r="25578"/>
          <a:stretch/>
        </p:blipFill>
        <p:spPr>
          <a:xfrm>
            <a:off x="5182911" y="1793161"/>
            <a:ext cx="1236393" cy="122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5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API Gateway</a:t>
            </a:r>
            <a:endParaRPr lang="en-US" dirty="0"/>
          </a:p>
        </p:txBody>
      </p:sp>
      <p:sp>
        <p:nvSpPr>
          <p:cNvPr id="3" name="Content Placeholder 11"/>
          <p:cNvSpPr txBox="1">
            <a:spLocks/>
          </p:cNvSpPr>
          <p:nvPr/>
        </p:nvSpPr>
        <p:spPr>
          <a:xfrm>
            <a:off x="229540" y="881277"/>
            <a:ext cx="5861552" cy="312491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 smtClean="0"/>
              <a:t>Fully </a:t>
            </a:r>
            <a:r>
              <a:rPr lang="en-US" dirty="0"/>
              <a:t>managed and scalable </a:t>
            </a:r>
            <a:r>
              <a:rPr lang="en-US" b="1" dirty="0" err="1">
                <a:solidFill>
                  <a:srgbClr val="F79646"/>
                </a:solidFill>
              </a:rPr>
              <a:t>RESTful</a:t>
            </a:r>
            <a:r>
              <a:rPr lang="en-US" dirty="0">
                <a:solidFill>
                  <a:srgbClr val="F79646"/>
                </a:solidFill>
              </a:rPr>
              <a:t> </a:t>
            </a:r>
            <a:r>
              <a:rPr lang="en-US" dirty="0"/>
              <a:t>API gateway </a:t>
            </a:r>
            <a:r>
              <a:rPr lang="en-US" dirty="0" smtClean="0"/>
              <a:t>service</a:t>
            </a:r>
          </a:p>
          <a:p>
            <a:pPr>
              <a:lnSpc>
                <a:spcPct val="120000"/>
              </a:lnSpc>
            </a:pPr>
            <a:r>
              <a:rPr lang="en-US" dirty="0"/>
              <a:t>Powered </a:t>
            </a:r>
            <a:r>
              <a:rPr lang="en-US" dirty="0" smtClean="0"/>
              <a:t>by our </a:t>
            </a:r>
            <a:r>
              <a:rPr lang="en-US" b="1" dirty="0">
                <a:solidFill>
                  <a:srgbClr val="F79646"/>
                </a:solidFill>
              </a:rPr>
              <a:t>content delivery network</a:t>
            </a:r>
            <a:r>
              <a:rPr lang="en-US" b="1" dirty="0">
                <a:solidFill>
                  <a:srgbClr val="F7A028"/>
                </a:solidFill>
              </a:rPr>
              <a:t> </a:t>
            </a:r>
            <a:r>
              <a:rPr lang="en-US" dirty="0"/>
              <a:t>via </a:t>
            </a:r>
            <a:r>
              <a:rPr lang="en-US" dirty="0" smtClean="0"/>
              <a:t>5</a:t>
            </a:r>
            <a:r>
              <a:rPr lang="en-US" altLang="zh-TW" dirty="0" smtClean="0"/>
              <a:t>9</a:t>
            </a:r>
            <a:r>
              <a:rPr lang="en-US" dirty="0" smtClean="0"/>
              <a:t> </a:t>
            </a:r>
            <a:r>
              <a:rPr lang="en-US" dirty="0"/>
              <a:t>global edge </a:t>
            </a:r>
            <a:r>
              <a:rPr lang="en-US" dirty="0" smtClean="0"/>
              <a:t>locations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Provides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rgbClr val="F79646"/>
                </a:solidFill>
              </a:rPr>
              <a:t>DDoS</a:t>
            </a:r>
            <a:r>
              <a:rPr lang="en-US" dirty="0">
                <a:solidFill>
                  <a:srgbClr val="F79646"/>
                </a:solidFill>
              </a:rPr>
              <a:t> </a:t>
            </a:r>
            <a:r>
              <a:rPr lang="en-US" dirty="0"/>
              <a:t>protection and </a:t>
            </a:r>
            <a:r>
              <a:rPr lang="en-US" b="1" dirty="0">
                <a:solidFill>
                  <a:srgbClr val="F79646"/>
                </a:solidFill>
              </a:rPr>
              <a:t>throttling</a:t>
            </a:r>
            <a:r>
              <a:rPr lang="en-US" dirty="0">
                <a:solidFill>
                  <a:srgbClr val="F79646"/>
                </a:solidFill>
              </a:rPr>
              <a:t> </a:t>
            </a:r>
            <a:r>
              <a:rPr lang="en-US" dirty="0" smtClean="0"/>
              <a:t>capabilities</a:t>
            </a:r>
          </a:p>
          <a:p>
            <a:pPr>
              <a:lnSpc>
                <a:spcPct val="120000"/>
              </a:lnSpc>
            </a:pPr>
            <a:r>
              <a:rPr lang="en-US" dirty="0"/>
              <a:t>Multiple </a:t>
            </a:r>
            <a:r>
              <a:rPr lang="en-US" b="1" dirty="0">
                <a:solidFill>
                  <a:srgbClr val="F79646"/>
                </a:solidFill>
              </a:rPr>
              <a:t>API stages </a:t>
            </a:r>
            <a:r>
              <a:rPr lang="en-US" dirty="0"/>
              <a:t>which you define (e.g. </a:t>
            </a:r>
            <a:r>
              <a:rPr lang="en-US" dirty="0" err="1"/>
              <a:t>dev</a:t>
            </a:r>
            <a:r>
              <a:rPr lang="en-US" dirty="0"/>
              <a:t>, test, prod</a:t>
            </a:r>
            <a:r>
              <a:rPr lang="en-US" dirty="0" smtClean="0"/>
              <a:t>)</a:t>
            </a:r>
            <a:endParaRPr lang="en-US" sz="2400" dirty="0" smtClean="0"/>
          </a:p>
        </p:txBody>
      </p:sp>
      <p:pic>
        <p:nvPicPr>
          <p:cNvPr id="4" name="Picture 3" descr="backplane-logo-larg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092" y="1812112"/>
            <a:ext cx="1206727" cy="1448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6224" y="1554480"/>
            <a:ext cx="83670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smtClean="0">
                <a:latin typeface="Helvetica Neue"/>
                <a:cs typeface="Helvetica Neue"/>
              </a:rPr>
              <a:t>AWS Lambda</a:t>
            </a:r>
            <a:endParaRPr lang="en-US" sz="1000" dirty="0">
              <a:latin typeface="Helvetica Neue"/>
              <a:cs typeface="Helvetica Neu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52609" y="3331249"/>
            <a:ext cx="83670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smtClean="0">
                <a:latin typeface="Helvetica Neue"/>
                <a:cs typeface="Helvetica Neue"/>
              </a:rPr>
              <a:t>Amazon API Gateway</a:t>
            </a:r>
            <a:endParaRPr lang="en-US" sz="1000" dirty="0">
              <a:latin typeface="Helvetica Neue"/>
              <a:cs typeface="Helvetica Neue"/>
            </a:endParaRPr>
          </a:p>
        </p:txBody>
      </p:sp>
      <p:pic>
        <p:nvPicPr>
          <p:cNvPr id="7" name="Picture 6" descr="EC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1529" y="1751531"/>
            <a:ext cx="635410" cy="6354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96486" y="2432039"/>
            <a:ext cx="82644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smtClean="0">
                <a:latin typeface="Helvetica Neue"/>
                <a:cs typeface="Helvetica Neue"/>
              </a:rPr>
              <a:t>Amazon EC2</a:t>
            </a:r>
            <a:endParaRPr lang="en-US" sz="1000" dirty="0">
              <a:latin typeface="Helvetica Neue"/>
              <a:cs typeface="Helvetica Neue"/>
            </a:endParaRPr>
          </a:p>
        </p:txBody>
      </p:sp>
      <p:pic>
        <p:nvPicPr>
          <p:cNvPr id="9" name="Picture 8" descr="CLI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691" y="2617790"/>
            <a:ext cx="665742" cy="6657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47971" y="3339006"/>
            <a:ext cx="56862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 smtClean="0">
                <a:latin typeface="Helvetica Neue"/>
                <a:cs typeface="Helvetica Neue"/>
              </a:rPr>
              <a:t>AWS API</a:t>
            </a:r>
            <a:endParaRPr lang="en-US" sz="1100" dirty="0">
              <a:latin typeface="Helvetica Neue"/>
              <a:cs typeface="Helvetica Neue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8283" y="3558386"/>
            <a:ext cx="339638" cy="4638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06143" y="4028823"/>
            <a:ext cx="12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On-</a:t>
            </a:r>
            <a:r>
              <a:rPr lang="en-US" sz="1000" dirty="0" err="1" smtClean="0">
                <a:latin typeface="Arial"/>
                <a:cs typeface="Arial"/>
              </a:rPr>
              <a:t>prem</a:t>
            </a:r>
            <a:r>
              <a:rPr lang="en-US" sz="1000" dirty="0" smtClean="0">
                <a:latin typeface="Arial"/>
                <a:cs typeface="Arial"/>
              </a:rPr>
              <a:t> server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>
            <a:stCxn id="4" idx="3"/>
            <a:endCxn id="17" idx="1"/>
          </p:cNvCxnSpPr>
          <p:nvPr/>
        </p:nvCxnSpPr>
        <p:spPr>
          <a:xfrm flipV="1">
            <a:off x="7297819" y="1203180"/>
            <a:ext cx="643843" cy="1332969"/>
          </a:xfrm>
          <a:prstGeom prst="line">
            <a:avLst/>
          </a:prstGeom>
          <a:ln w="12700" cmpd="sng">
            <a:solidFill>
              <a:srgbClr val="47474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3"/>
            <a:endCxn id="7" idx="1"/>
          </p:cNvCxnSpPr>
          <p:nvPr/>
        </p:nvCxnSpPr>
        <p:spPr>
          <a:xfrm flipV="1">
            <a:off x="7297819" y="2069236"/>
            <a:ext cx="603710" cy="466913"/>
          </a:xfrm>
          <a:prstGeom prst="line">
            <a:avLst/>
          </a:prstGeom>
          <a:ln w="12700" cmpd="sng">
            <a:solidFill>
              <a:srgbClr val="47474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3"/>
            <a:endCxn id="9" idx="1"/>
          </p:cNvCxnSpPr>
          <p:nvPr/>
        </p:nvCxnSpPr>
        <p:spPr>
          <a:xfrm>
            <a:off x="7297819" y="2536149"/>
            <a:ext cx="584872" cy="414512"/>
          </a:xfrm>
          <a:prstGeom prst="line">
            <a:avLst/>
          </a:prstGeom>
          <a:ln w="12700" cmpd="sng">
            <a:solidFill>
              <a:srgbClr val="47474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3"/>
            <a:endCxn id="11" idx="1"/>
          </p:cNvCxnSpPr>
          <p:nvPr/>
        </p:nvCxnSpPr>
        <p:spPr>
          <a:xfrm>
            <a:off x="7297819" y="2536149"/>
            <a:ext cx="750464" cy="1254185"/>
          </a:xfrm>
          <a:prstGeom prst="line">
            <a:avLst/>
          </a:prstGeom>
          <a:ln w="12700" cmpd="sng">
            <a:solidFill>
              <a:srgbClr val="47474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l="15949" t="8704" r="15302" b="9057"/>
          <a:stretch/>
        </p:blipFill>
        <p:spPr>
          <a:xfrm>
            <a:off x="7941662" y="892561"/>
            <a:ext cx="519336" cy="6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0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choose API Gateway vs. Direct SDK?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851970"/>
            <a:ext cx="6843750" cy="39945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Amazon API Gateway adds an additional layer between your app users and your logic and data stores in order to:</a:t>
            </a:r>
          </a:p>
          <a:p>
            <a:pPr marL="1085850" lvl="1" indent="-342900"/>
            <a:r>
              <a:rPr lang="en-US" dirty="0" smtClean="0"/>
              <a:t>Back-end logic can be </a:t>
            </a:r>
            <a:r>
              <a:rPr lang="en-US" b="1" dirty="0" smtClean="0">
                <a:solidFill>
                  <a:schemeClr val="accent2"/>
                </a:solidFill>
              </a:rPr>
              <a:t>interchanged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without app modifications (important for native mobile app)</a:t>
            </a:r>
          </a:p>
          <a:p>
            <a:pPr marL="1085850" lvl="1" indent="-342900"/>
            <a:r>
              <a:rPr lang="en-US" dirty="0" smtClean="0"/>
              <a:t>Ability to </a:t>
            </a:r>
            <a:r>
              <a:rPr lang="en-US" b="1" dirty="0" smtClean="0">
                <a:solidFill>
                  <a:srgbClr val="F7A028"/>
                </a:solidFill>
              </a:rPr>
              <a:t>throttle</a:t>
            </a:r>
            <a:r>
              <a:rPr lang="en-US" dirty="0" smtClean="0">
                <a:solidFill>
                  <a:srgbClr val="F7A028"/>
                </a:solidFill>
              </a:rPr>
              <a:t> </a:t>
            </a:r>
            <a:r>
              <a:rPr lang="en-US" dirty="0" smtClean="0"/>
              <a:t>individual users or requests</a:t>
            </a:r>
          </a:p>
          <a:p>
            <a:pPr marL="1085850" lvl="1" indent="-342900"/>
            <a:r>
              <a:rPr lang="en-US" dirty="0" smtClean="0"/>
              <a:t>Protect against </a:t>
            </a:r>
            <a:r>
              <a:rPr lang="en-US" b="1" dirty="0" err="1" smtClean="0">
                <a:solidFill>
                  <a:srgbClr val="F7A028"/>
                </a:solidFill>
              </a:rPr>
              <a:t>DDoS</a:t>
            </a:r>
            <a:r>
              <a:rPr lang="en-US" b="1" dirty="0" smtClean="0">
                <a:solidFill>
                  <a:srgbClr val="F7A028"/>
                </a:solidFill>
              </a:rPr>
              <a:t> attacks </a:t>
            </a:r>
            <a:r>
              <a:rPr lang="en-US" dirty="0" smtClean="0"/>
              <a:t>including counterfeit requests (Layer 7) and SYN floods (Layer 3)</a:t>
            </a:r>
          </a:p>
          <a:p>
            <a:pPr marL="1085850" lvl="1" indent="-342900"/>
            <a:r>
              <a:rPr lang="en-US" dirty="0" smtClean="0"/>
              <a:t>Provides a </a:t>
            </a:r>
            <a:r>
              <a:rPr lang="en-US" b="1" dirty="0" smtClean="0">
                <a:solidFill>
                  <a:schemeClr val="accent2"/>
                </a:solidFill>
              </a:rPr>
              <a:t>caching layer </a:t>
            </a:r>
            <a:r>
              <a:rPr lang="en-US" dirty="0" smtClean="0"/>
              <a:t>for your calls</a:t>
            </a:r>
          </a:p>
          <a:p>
            <a:pPr marL="1085850" lvl="1" indent="-342900"/>
            <a:r>
              <a:rPr lang="en-US" dirty="0" smtClean="0"/>
              <a:t>Enables </a:t>
            </a:r>
            <a:r>
              <a:rPr lang="en-US" b="1" dirty="0" smtClean="0">
                <a:solidFill>
                  <a:srgbClr val="F7A028"/>
                </a:solidFill>
              </a:rPr>
              <a:t>CORS</a:t>
            </a:r>
            <a:r>
              <a:rPr lang="en-US" dirty="0" smtClean="0">
                <a:solidFill>
                  <a:srgbClr val="F7A028"/>
                </a:solidFill>
              </a:rPr>
              <a:t> </a:t>
            </a:r>
            <a:r>
              <a:rPr lang="en-US" dirty="0" smtClean="0"/>
              <a:t>for all AWS service for web apps</a:t>
            </a:r>
          </a:p>
        </p:txBody>
      </p:sp>
      <p:pic>
        <p:nvPicPr>
          <p:cNvPr id="4" name="Picture 3" descr="Deck_Inst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09" y="3718303"/>
            <a:ext cx="931860" cy="931860"/>
          </a:xfrm>
          <a:prstGeom prst="rect">
            <a:avLst/>
          </a:prstGeom>
        </p:spPr>
      </p:pic>
      <p:pic>
        <p:nvPicPr>
          <p:cNvPr id="5" name="Picture 4" descr="Deck_Tablet-Light-App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60" y="1050627"/>
            <a:ext cx="1041490" cy="1041490"/>
          </a:xfrm>
          <a:prstGeom prst="rect">
            <a:avLst/>
          </a:prstGeom>
        </p:spPr>
      </p:pic>
      <p:pic>
        <p:nvPicPr>
          <p:cNvPr id="6" name="Picture 5" descr="Deck_Networ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870" y="2379517"/>
            <a:ext cx="1028168" cy="1028168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7775712" y="2101254"/>
            <a:ext cx="228429" cy="283212"/>
          </a:xfrm>
          <a:prstGeom prst="down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7772781" y="3441318"/>
            <a:ext cx="228429" cy="283212"/>
          </a:xfrm>
          <a:prstGeom prst="down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Deck_Shield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071" y="2768171"/>
            <a:ext cx="657783" cy="65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Chalice</a:t>
            </a:r>
            <a:endParaRPr lang="en-US" dirty="0"/>
          </a:p>
        </p:txBody>
      </p:sp>
      <p:sp>
        <p:nvSpPr>
          <p:cNvPr id="27" name="Content Placeholder 11"/>
          <p:cNvSpPr txBox="1">
            <a:spLocks/>
          </p:cNvSpPr>
          <p:nvPr/>
        </p:nvSpPr>
        <p:spPr>
          <a:xfrm>
            <a:off x="229540" y="1014793"/>
            <a:ext cx="4101075" cy="21288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Serverless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2"/>
                </a:solidFill>
              </a:rPr>
              <a:t>micro-framework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for AWS</a:t>
            </a:r>
          </a:p>
          <a:p>
            <a:r>
              <a:rPr lang="en-US" dirty="0" smtClean="0"/>
              <a:t>Deploy APIs quickly via </a:t>
            </a:r>
            <a:r>
              <a:rPr lang="en-US" b="1" dirty="0" smtClean="0">
                <a:solidFill>
                  <a:srgbClr val="F7A028"/>
                </a:solidFill>
              </a:rPr>
              <a:t>AWS Lambda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F7A028"/>
                </a:solidFill>
              </a:rPr>
              <a:t>Amazon API Gateway</a:t>
            </a:r>
          </a:p>
        </p:txBody>
      </p:sp>
      <p:sp>
        <p:nvSpPr>
          <p:cNvPr id="3" name="Rectangle 2"/>
          <p:cNvSpPr/>
          <p:nvPr/>
        </p:nvSpPr>
        <p:spPr>
          <a:xfrm>
            <a:off x="499996" y="3408271"/>
            <a:ext cx="3576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 smtClean="0"/>
              <a:t>github.com</a:t>
            </a:r>
            <a:r>
              <a:rPr lang="en-US" sz="2000" b="1" dirty="0"/>
              <a:t>/</a:t>
            </a:r>
            <a:r>
              <a:rPr lang="en-US" sz="2000" b="1" dirty="0" err="1"/>
              <a:t>awslabs</a:t>
            </a:r>
            <a:r>
              <a:rPr lang="en-US" sz="2000" b="1" dirty="0"/>
              <a:t>/chalice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07000" y="979513"/>
            <a:ext cx="4417992" cy="32316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 smtClean="0">
                <a:latin typeface="Courier"/>
                <a:cs typeface="Courier"/>
              </a:rPr>
              <a:t>$ </a:t>
            </a:r>
            <a:r>
              <a:rPr lang="en-US" sz="1200" b="1" dirty="0">
                <a:latin typeface="Courier"/>
                <a:cs typeface="Courier"/>
              </a:rPr>
              <a:t>chalice new-project </a:t>
            </a:r>
            <a:r>
              <a:rPr lang="en-US" sz="1200" b="1" dirty="0" err="1" smtClean="0">
                <a:latin typeface="Courier"/>
                <a:cs typeface="Courier"/>
              </a:rPr>
              <a:t>helloworld</a:t>
            </a:r>
            <a:endParaRPr lang="en-US" sz="1200" b="1" dirty="0">
              <a:latin typeface="Courier"/>
              <a:cs typeface="Courier"/>
            </a:endParaRPr>
          </a:p>
          <a:p>
            <a:r>
              <a:rPr lang="en-US" sz="1200" b="1" dirty="0">
                <a:latin typeface="Courier"/>
                <a:cs typeface="Courier"/>
              </a:rPr>
              <a:t>$ cat </a:t>
            </a:r>
            <a:r>
              <a:rPr lang="en-US" sz="1200" b="1" dirty="0" err="1" smtClean="0">
                <a:latin typeface="Courier"/>
                <a:cs typeface="Courier"/>
              </a:rPr>
              <a:t>helloworld</a:t>
            </a:r>
            <a:r>
              <a:rPr lang="en-US" sz="1200" b="1" dirty="0" smtClean="0">
                <a:latin typeface="Courier"/>
                <a:cs typeface="Courier"/>
              </a:rPr>
              <a:t>/</a:t>
            </a:r>
            <a:r>
              <a:rPr lang="en-US" sz="1200" b="1" dirty="0" err="1" smtClean="0">
                <a:latin typeface="Courier"/>
                <a:cs typeface="Courier"/>
              </a:rPr>
              <a:t>app.py</a:t>
            </a:r>
            <a:endParaRPr lang="en-US" sz="1200" b="1" dirty="0">
              <a:latin typeface="Courier"/>
              <a:cs typeface="Courier"/>
            </a:endParaRP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from chalice import Chalice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app = Chalice(</a:t>
            </a:r>
            <a:r>
              <a:rPr lang="en-US" sz="1200" dirty="0" err="1">
                <a:latin typeface="Courier"/>
                <a:cs typeface="Courier"/>
              </a:rPr>
              <a:t>app_name</a:t>
            </a:r>
            <a:r>
              <a:rPr lang="en-US" sz="1200" dirty="0">
                <a:latin typeface="Courier"/>
                <a:cs typeface="Courier"/>
              </a:rPr>
              <a:t>="</a:t>
            </a:r>
            <a:r>
              <a:rPr lang="en-US" sz="1200" dirty="0" err="1">
                <a:latin typeface="Courier"/>
                <a:cs typeface="Courier"/>
              </a:rPr>
              <a:t>helloworld</a:t>
            </a:r>
            <a:r>
              <a:rPr lang="en-US" sz="1200" dirty="0">
                <a:latin typeface="Courier"/>
                <a:cs typeface="Courier"/>
              </a:rPr>
              <a:t>")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@</a:t>
            </a:r>
            <a:r>
              <a:rPr lang="en-US" sz="1200" dirty="0" err="1">
                <a:latin typeface="Courier"/>
                <a:cs typeface="Courier"/>
              </a:rPr>
              <a:t>app.route</a:t>
            </a:r>
            <a:r>
              <a:rPr lang="en-US" sz="1200" dirty="0">
                <a:latin typeface="Courier"/>
                <a:cs typeface="Courier"/>
              </a:rPr>
              <a:t>("/")</a:t>
            </a:r>
          </a:p>
          <a:p>
            <a:r>
              <a:rPr lang="en-US" sz="1200" dirty="0" err="1">
                <a:latin typeface="Courier"/>
                <a:cs typeface="Courier"/>
              </a:rPr>
              <a:t>def</a:t>
            </a:r>
            <a:r>
              <a:rPr lang="en-US" sz="1200" dirty="0">
                <a:latin typeface="Courier"/>
                <a:cs typeface="Courier"/>
              </a:rPr>
              <a:t> index():</a:t>
            </a:r>
          </a:p>
          <a:p>
            <a:r>
              <a:rPr lang="en-US" sz="1200" dirty="0">
                <a:latin typeface="Courier"/>
                <a:cs typeface="Courier"/>
              </a:rPr>
              <a:t>    return {"hello": "world"}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b="1" dirty="0">
                <a:latin typeface="Courier"/>
                <a:cs typeface="Courier"/>
              </a:rPr>
              <a:t>$ chalice deploy</a:t>
            </a:r>
          </a:p>
          <a:p>
            <a:r>
              <a:rPr lang="en-US" sz="1200" dirty="0">
                <a:latin typeface="Courier"/>
                <a:cs typeface="Courier"/>
              </a:rPr>
              <a:t>...</a:t>
            </a:r>
          </a:p>
          <a:p>
            <a:r>
              <a:rPr lang="en-US" sz="1200" dirty="0">
                <a:latin typeface="Courier"/>
                <a:cs typeface="Courier"/>
              </a:rPr>
              <a:t>Your </a:t>
            </a:r>
            <a:r>
              <a:rPr lang="en-US" sz="1200" dirty="0" smtClean="0">
                <a:latin typeface="Courier"/>
                <a:cs typeface="Courier"/>
              </a:rPr>
              <a:t>app </a:t>
            </a:r>
            <a:r>
              <a:rPr lang="en-US" sz="1200" dirty="0">
                <a:latin typeface="Courier"/>
                <a:cs typeface="Courier"/>
              </a:rPr>
              <a:t>is available at: https://endpoint/</a:t>
            </a:r>
            <a:r>
              <a:rPr lang="en-US" sz="1200" dirty="0" err="1">
                <a:latin typeface="Courier"/>
                <a:cs typeface="Courier"/>
              </a:rPr>
              <a:t>dev</a:t>
            </a:r>
            <a:endParaRPr lang="en-US" sz="1200" dirty="0">
              <a:latin typeface="Courier"/>
              <a:cs typeface="Courier"/>
            </a:endParaRP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b="1" dirty="0">
                <a:latin typeface="Courier"/>
                <a:cs typeface="Courier"/>
              </a:rPr>
              <a:t>$ curl https://endpoint/</a:t>
            </a:r>
            <a:r>
              <a:rPr lang="en-US" sz="1200" b="1" dirty="0" err="1">
                <a:latin typeface="Courier"/>
                <a:cs typeface="Courier"/>
              </a:rPr>
              <a:t>dev</a:t>
            </a:r>
            <a:endParaRPr lang="en-US" sz="1200" b="1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{"hello": "world"}</a:t>
            </a:r>
          </a:p>
        </p:txBody>
      </p:sp>
    </p:spTree>
    <p:extLst>
      <p:ext uri="{BB962C8B-B14F-4D97-AF65-F5344CB8AC3E}">
        <p14:creationId xmlns:p14="http://schemas.microsoft.com/office/powerpoint/2010/main" val="37937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/>
          <p:nvPr/>
        </p:nvCxnSpPr>
        <p:spPr>
          <a:xfrm flipV="1">
            <a:off x="0" y="2834998"/>
            <a:ext cx="9144000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881190" y="3373800"/>
            <a:ext cx="135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AWS Lambda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7441" b="27039"/>
          <a:stretch/>
        </p:blipFill>
        <p:spPr>
          <a:xfrm>
            <a:off x="520051" y="1514839"/>
            <a:ext cx="1899445" cy="864638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API with Chalice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58502" y="3373893"/>
            <a:ext cx="13510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Amazon API Gateway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0729" y="2445373"/>
            <a:ext cx="135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Python (Chalice)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7365" y="4166114"/>
            <a:ext cx="135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Postman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17" name="Elbow Connector 16"/>
          <p:cNvCxnSpPr>
            <a:endCxn id="9" idx="0"/>
          </p:cNvCxnSpPr>
          <p:nvPr/>
        </p:nvCxnSpPr>
        <p:spPr>
          <a:xfrm>
            <a:off x="2572691" y="1808659"/>
            <a:ext cx="2054275" cy="412663"/>
          </a:xfrm>
          <a:prstGeom prst="bentConnector2">
            <a:avLst/>
          </a:prstGeom>
          <a:ln>
            <a:solidFill>
              <a:srgbClr val="FCB64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16"/>
          <p:cNvCxnSpPr>
            <a:stCxn id="2" idx="3"/>
            <a:endCxn id="10" idx="2"/>
          </p:cNvCxnSpPr>
          <p:nvPr/>
        </p:nvCxnSpPr>
        <p:spPr>
          <a:xfrm>
            <a:off x="1930360" y="3694206"/>
            <a:ext cx="2703642" cy="110574"/>
          </a:xfrm>
          <a:prstGeom prst="bentConnector4">
            <a:avLst>
              <a:gd name="adj1" fmla="val 37508"/>
              <a:gd name="adj2" fmla="val 306739"/>
            </a:avLst>
          </a:prstGeom>
          <a:ln>
            <a:solidFill>
              <a:srgbClr val="FCB64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43" y="3222297"/>
            <a:ext cx="943817" cy="94381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659152" y="3009694"/>
            <a:ext cx="1351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Test</a:t>
            </a: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59152" y="2380897"/>
            <a:ext cx="1351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Build / Deploy</a:t>
            </a:r>
            <a:endParaRPr lang="en-US" sz="1600" b="1" dirty="0">
              <a:latin typeface="Arial"/>
              <a:cs typeface="Arial"/>
            </a:endParaRPr>
          </a:p>
        </p:txBody>
      </p:sp>
      <p:cxnSp>
        <p:nvCxnSpPr>
          <p:cNvPr id="26" name="Elbow Connector 16"/>
          <p:cNvCxnSpPr/>
          <p:nvPr/>
        </p:nvCxnSpPr>
        <p:spPr>
          <a:xfrm>
            <a:off x="5068748" y="2837907"/>
            <a:ext cx="1040024" cy="0"/>
          </a:xfrm>
          <a:prstGeom prst="straightConnector1">
            <a:avLst/>
          </a:prstGeom>
          <a:ln>
            <a:solidFill>
              <a:srgbClr val="FCB64C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572691" y="1808659"/>
            <a:ext cx="3965598" cy="412663"/>
          </a:xfrm>
          <a:prstGeom prst="bentConnector3">
            <a:avLst>
              <a:gd name="adj1" fmla="val 99692"/>
            </a:avLst>
          </a:prstGeom>
          <a:ln>
            <a:solidFill>
              <a:srgbClr val="FCB64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pplication-Services_AmazonAPIGateway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94" y="2221322"/>
            <a:ext cx="1249344" cy="124934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8" r="25578"/>
          <a:stretch/>
        </p:blipFill>
        <p:spPr>
          <a:xfrm>
            <a:off x="6037256" y="2343134"/>
            <a:ext cx="1002066" cy="9942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 rot="2450502">
            <a:off x="7356231" y="254000"/>
            <a:ext cx="2237154" cy="5470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485944">
            <a:off x="7734025" y="255253"/>
            <a:ext cx="1572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7A028"/>
                </a:solidFill>
              </a:rPr>
              <a:t>DEMO</a:t>
            </a:r>
            <a:endParaRPr lang="en-US" sz="3200" b="1" dirty="0">
              <a:solidFill>
                <a:srgbClr val="F7A0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6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ck_Cloud-Bl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644" y="1221965"/>
            <a:ext cx="2794380" cy="2794380"/>
          </a:xfrm>
          <a:prstGeom prst="rect">
            <a:avLst/>
          </a:prstGeom>
        </p:spPr>
      </p:pic>
      <p:pic>
        <p:nvPicPr>
          <p:cNvPr id="5" name="Picture 4" descr="Deck_Laptop-Light-App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73" y="1806658"/>
            <a:ext cx="2033859" cy="2033859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3773714" y="2503715"/>
            <a:ext cx="955523" cy="580571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the web app to the browser?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46285" y="1765903"/>
            <a:ext cx="895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?</a:t>
            </a:r>
            <a:endParaRPr lang="en-US" sz="4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431" y="2539876"/>
            <a:ext cx="653741" cy="6537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509" y="2689715"/>
            <a:ext cx="520129" cy="5201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491" y="2289734"/>
            <a:ext cx="533696" cy="53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Storage and Delivery of the App</a:t>
            </a:r>
            <a:endParaRPr lang="en-US" sz="2400" dirty="0"/>
          </a:p>
        </p:txBody>
      </p:sp>
      <p:pic>
        <p:nvPicPr>
          <p:cNvPr id="4" name="Picture 3" descr="S3-Buck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2236" y="884397"/>
            <a:ext cx="1353221" cy="13532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31001" y="2150047"/>
            <a:ext cx="135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latin typeface="Helvetica Neue"/>
                <a:cs typeface="Helvetica Neue"/>
              </a:rPr>
              <a:t>Amazon S3</a:t>
            </a:r>
            <a:endParaRPr lang="en-US" sz="1400" dirty="0">
              <a:latin typeface="Helvetica Neue"/>
              <a:cs typeface="Helvetica Neue"/>
            </a:endParaRPr>
          </a:p>
        </p:txBody>
      </p:sp>
      <p:pic>
        <p:nvPicPr>
          <p:cNvPr id="6" name="Picture 5" descr="CloudFro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016" y="2739733"/>
            <a:ext cx="1179123" cy="11791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48621" y="3911393"/>
            <a:ext cx="112452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latin typeface="Helvetica Neue"/>
                <a:cs typeface="Helvetica Neue"/>
              </a:rPr>
              <a:t>Amazon </a:t>
            </a:r>
            <a:r>
              <a:rPr lang="en-US" sz="1400" dirty="0" err="1" smtClean="0">
                <a:latin typeface="Helvetica Neue"/>
                <a:cs typeface="Helvetica Neue"/>
              </a:rPr>
              <a:t>CloudFront</a:t>
            </a:r>
            <a:endParaRPr lang="en-US" sz="1400" dirty="0">
              <a:latin typeface="Helvetica Neue"/>
              <a:cs typeface="Helvetica Neue"/>
            </a:endParaRPr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267687" y="954373"/>
            <a:ext cx="6457257" cy="312491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Amazon S3</a:t>
            </a:r>
          </a:p>
          <a:p>
            <a:pPr marL="1085850" lvl="1" indent="-342900"/>
            <a:r>
              <a:rPr lang="en-US" dirty="0"/>
              <a:t>Highly available </a:t>
            </a:r>
            <a:r>
              <a:rPr lang="en-US" b="1" dirty="0">
                <a:solidFill>
                  <a:srgbClr val="F79646"/>
                </a:solidFill>
              </a:rPr>
              <a:t>object storage</a:t>
            </a:r>
          </a:p>
          <a:p>
            <a:pPr marL="1085850" lvl="1" indent="-342900"/>
            <a:r>
              <a:rPr lang="en-US" dirty="0"/>
              <a:t>Designed for </a:t>
            </a:r>
            <a:r>
              <a:rPr lang="en-US" b="1" dirty="0">
                <a:solidFill>
                  <a:srgbClr val="F79646"/>
                </a:solidFill>
              </a:rPr>
              <a:t>99.999999999%</a:t>
            </a:r>
            <a:r>
              <a:rPr lang="en-US" b="1" dirty="0">
                <a:solidFill>
                  <a:srgbClr val="F7A028"/>
                </a:solidFill>
              </a:rPr>
              <a:t> </a:t>
            </a:r>
            <a:r>
              <a:rPr lang="en-US" dirty="0"/>
              <a:t>durability</a:t>
            </a:r>
          </a:p>
          <a:p>
            <a:pPr marL="1085850" lvl="1" indent="-342900"/>
            <a:r>
              <a:rPr lang="en-US" dirty="0"/>
              <a:t>Offers </a:t>
            </a:r>
            <a:r>
              <a:rPr lang="en-US" b="1" dirty="0">
                <a:solidFill>
                  <a:srgbClr val="F79646"/>
                </a:solidFill>
              </a:rPr>
              <a:t>HTTP / HTTPS </a:t>
            </a:r>
            <a:r>
              <a:rPr lang="en-US" dirty="0"/>
              <a:t>endpoint to </a:t>
            </a:r>
            <a:r>
              <a:rPr lang="en-US" dirty="0" smtClean="0"/>
              <a:t>objects</a:t>
            </a:r>
          </a:p>
          <a:p>
            <a:r>
              <a:rPr lang="en-US" dirty="0" smtClean="0"/>
              <a:t>Amazon </a:t>
            </a:r>
            <a:r>
              <a:rPr lang="en-US" dirty="0" err="1" smtClean="0"/>
              <a:t>CloudFront</a:t>
            </a:r>
            <a:endParaRPr lang="en-US" dirty="0" smtClean="0"/>
          </a:p>
          <a:p>
            <a:pPr marL="1085850" lvl="1" indent="-342900"/>
            <a:r>
              <a:rPr lang="en-US" dirty="0"/>
              <a:t>Content Delivery Network with </a:t>
            </a:r>
            <a:r>
              <a:rPr lang="en-US" b="1" dirty="0" smtClean="0">
                <a:solidFill>
                  <a:srgbClr val="F79646"/>
                </a:solidFill>
              </a:rPr>
              <a:t>59 </a:t>
            </a:r>
            <a:r>
              <a:rPr lang="en-US" b="1" dirty="0">
                <a:solidFill>
                  <a:srgbClr val="F79646"/>
                </a:solidFill>
              </a:rPr>
              <a:t>edge locations</a:t>
            </a:r>
            <a:r>
              <a:rPr lang="en-US" dirty="0"/>
              <a:t> across the world</a:t>
            </a:r>
          </a:p>
          <a:p>
            <a:pPr marL="1085850" lvl="1" indent="-342900"/>
            <a:r>
              <a:rPr lang="en-US" b="1" dirty="0">
                <a:solidFill>
                  <a:srgbClr val="F79646"/>
                </a:solidFill>
              </a:rPr>
              <a:t>Caches content</a:t>
            </a:r>
            <a:r>
              <a:rPr lang="en-US" dirty="0">
                <a:solidFill>
                  <a:srgbClr val="F79646"/>
                </a:solidFill>
              </a:rPr>
              <a:t> </a:t>
            </a:r>
            <a:r>
              <a:rPr lang="en-US" dirty="0"/>
              <a:t>on edge locations for low latency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731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372" y="599867"/>
            <a:ext cx="7080043" cy="401406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28783" y="1645911"/>
            <a:ext cx="411560" cy="38807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28318" y="2115829"/>
            <a:ext cx="411560" cy="38807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41008" y="1199513"/>
            <a:ext cx="411560" cy="38807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405200" y="1102035"/>
            <a:ext cx="3393680" cy="281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457166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Sketchetik Light" charset="0"/>
              </a:rPr>
              <a:t>13</a:t>
            </a:r>
            <a:r>
              <a:rPr lang="en-US" sz="2000" dirty="0" smtClean="0">
                <a:latin typeface="Arial"/>
                <a:ea typeface="Arial"/>
                <a:cs typeface="Arial"/>
                <a:sym typeface="Sketchetik Light" charset="0"/>
              </a:rPr>
              <a:t>  </a:t>
            </a:r>
            <a:r>
              <a:rPr lang="en-US" sz="2000" b="1" dirty="0" smtClean="0">
                <a:latin typeface="Arial"/>
                <a:ea typeface="Arial"/>
                <a:cs typeface="Arial"/>
                <a:sym typeface="Sketchetik Light" charset="0"/>
              </a:rPr>
              <a:t>Regions</a:t>
            </a:r>
            <a:endParaRPr lang="en-US" sz="2000" b="1" dirty="0">
              <a:latin typeface="Arial"/>
              <a:ea typeface="Arial"/>
              <a:cs typeface="Arial"/>
              <a:sym typeface="Sketchetik Light" charset="0"/>
            </a:endParaRPr>
          </a:p>
          <a:p>
            <a:pPr defTabSz="457166">
              <a:lnSpc>
                <a:spcPct val="150000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Sketchetik Light" charset="0"/>
              </a:rPr>
              <a:t>35</a:t>
            </a:r>
            <a:r>
              <a:rPr lang="en-US" sz="2000" dirty="0" smtClean="0">
                <a:latin typeface="Arial"/>
                <a:ea typeface="Arial"/>
                <a:cs typeface="Arial"/>
                <a:sym typeface="Sketchetik Light" charset="0"/>
              </a:rPr>
              <a:t>  </a:t>
            </a:r>
            <a:r>
              <a:rPr lang="en-US" sz="2000" b="1" dirty="0" smtClean="0">
                <a:latin typeface="Arial"/>
                <a:ea typeface="Arial"/>
                <a:cs typeface="Arial"/>
                <a:sym typeface="Sketchetik Light" charset="0"/>
              </a:rPr>
              <a:t>Availability </a:t>
            </a:r>
            <a:r>
              <a:rPr lang="en-US" sz="2000" b="1" dirty="0">
                <a:latin typeface="Arial"/>
                <a:ea typeface="Arial"/>
                <a:cs typeface="Arial"/>
                <a:sym typeface="Sketchetik Light" charset="0"/>
              </a:rPr>
              <a:t>Zones</a:t>
            </a:r>
          </a:p>
          <a:p>
            <a:pPr defTabSz="457166">
              <a:lnSpc>
                <a:spcPct val="150000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Sketchetik Light" charset="0"/>
              </a:rPr>
              <a:t>59</a:t>
            </a:r>
            <a:r>
              <a:rPr lang="en-US" sz="2000" dirty="0" smtClean="0">
                <a:latin typeface="Arial"/>
                <a:ea typeface="Arial"/>
                <a:cs typeface="Arial"/>
                <a:sym typeface="Sketchetik Light" charset="0"/>
              </a:rPr>
              <a:t>  </a:t>
            </a:r>
            <a:r>
              <a:rPr lang="en-US" sz="2000" b="1" dirty="0" smtClean="0">
                <a:latin typeface="Arial"/>
                <a:ea typeface="Arial"/>
                <a:cs typeface="Arial"/>
                <a:sym typeface="Sketchetik Light" charset="0"/>
              </a:rPr>
              <a:t>Edge Locations</a:t>
            </a:r>
          </a:p>
          <a:p>
            <a:pPr defTabSz="457166">
              <a:lnSpc>
                <a:spcPct val="150000"/>
              </a:lnSpc>
            </a:pPr>
            <a:endParaRPr lang="en-US" sz="2000" b="1" dirty="0">
              <a:latin typeface="Arial"/>
              <a:ea typeface="Arial"/>
              <a:cs typeface="Arial"/>
              <a:sym typeface="Sketchetik Light" charset="0"/>
            </a:endParaRPr>
          </a:p>
          <a:p>
            <a:pPr defTabSz="457166">
              <a:lnSpc>
                <a:spcPct val="150000"/>
              </a:lnSpc>
            </a:pPr>
            <a:r>
              <a:rPr lang="en-US" sz="2000" i="1" dirty="0">
                <a:latin typeface="Arial"/>
                <a:ea typeface="Arial"/>
                <a:cs typeface="Arial"/>
                <a:sym typeface="Sketchetik Light" charset="0"/>
              </a:rPr>
              <a:t>Continuous Expansion</a:t>
            </a:r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AWS Global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99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k_Laptop-Light-Ap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559" y="1528468"/>
            <a:ext cx="2033859" cy="2033859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3241524" y="2225525"/>
            <a:ext cx="955523" cy="580571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3-Buck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619" y="1895496"/>
            <a:ext cx="1164599" cy="1164599"/>
          </a:xfrm>
          <a:prstGeom prst="rect">
            <a:avLst/>
          </a:prstGeom>
        </p:spPr>
      </p:pic>
      <p:pic>
        <p:nvPicPr>
          <p:cNvPr id="10" name="Picture 9" descr="CloudFro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682" y="1893067"/>
            <a:ext cx="1179123" cy="1179123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>
          <a:xfrm>
            <a:off x="5704115" y="2232782"/>
            <a:ext cx="955523" cy="580571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64906" y="2984619"/>
            <a:ext cx="135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latin typeface="Helvetica Neue"/>
                <a:cs typeface="Helvetica Neue"/>
              </a:rPr>
              <a:t>Amazon S3</a:t>
            </a:r>
            <a:endParaRPr lang="en-US" sz="1400" dirty="0">
              <a:latin typeface="Helvetica Neue"/>
              <a:cs typeface="Helvetica Neu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51384" y="3149393"/>
            <a:ext cx="112452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latin typeface="Helvetica Neue"/>
                <a:cs typeface="Helvetica Neue"/>
              </a:rPr>
              <a:t>Amazon </a:t>
            </a:r>
            <a:r>
              <a:rPr lang="en-US" sz="1400" dirty="0" err="1" smtClean="0">
                <a:latin typeface="Helvetica Neue"/>
                <a:cs typeface="Helvetica Neue"/>
              </a:rPr>
              <a:t>CloudFront</a:t>
            </a:r>
            <a:endParaRPr lang="en-US" sz="1400" dirty="0">
              <a:latin typeface="Helvetica Neue"/>
              <a:cs typeface="Helvetica Neue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864499" y="2550280"/>
            <a:ext cx="532191" cy="1815"/>
          </a:xfrm>
          <a:prstGeom prst="line">
            <a:avLst/>
          </a:prstGeom>
          <a:ln w="38100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7748209" y="2497061"/>
            <a:ext cx="532191" cy="1815"/>
          </a:xfrm>
          <a:prstGeom prst="line">
            <a:avLst/>
          </a:prstGeom>
          <a:ln w="38100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64641" y="3289697"/>
            <a:ext cx="1124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latin typeface="Helvetica Neue"/>
                <a:cs typeface="Helvetica Neue"/>
              </a:rPr>
              <a:t>Browser</a:t>
            </a:r>
            <a:endParaRPr lang="en-US" sz="1400" dirty="0">
              <a:latin typeface="Helvetica Neue"/>
              <a:cs typeface="Helvetica Neue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504" y="2149895"/>
            <a:ext cx="653741" cy="6537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87" y="2179894"/>
            <a:ext cx="653741" cy="65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4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621072"/>
            <a:ext cx="8229600" cy="14727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2400" dirty="0" smtClean="0">
                <a:solidFill>
                  <a:srgbClr val="474746"/>
                </a:solidFill>
              </a:rPr>
              <a:t/>
            </a:r>
            <a:br>
              <a:rPr lang="en-US" sz="2400" dirty="0" smtClean="0">
                <a:solidFill>
                  <a:srgbClr val="474746"/>
                </a:solidFill>
              </a:rPr>
            </a:br>
            <a:r>
              <a:rPr lang="en-US" sz="2400" dirty="0" smtClean="0">
                <a:solidFill>
                  <a:srgbClr val="474746"/>
                </a:solidFill>
              </a:rPr>
              <a:t>But Lambda is stateless, where to store data?</a:t>
            </a:r>
            <a:endParaRPr lang="en-US" sz="2400" dirty="0">
              <a:solidFill>
                <a:srgbClr val="474746"/>
              </a:solidFill>
            </a:endParaRPr>
          </a:p>
        </p:txBody>
      </p:sp>
      <p:pic>
        <p:nvPicPr>
          <p:cNvPr id="5" name="Picture 4" descr="Clouds No B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2121" y="1418277"/>
            <a:ext cx="2764140" cy="123842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571921" y="1494477"/>
            <a:ext cx="1600200" cy="856927"/>
            <a:chOff x="1524000" y="895350"/>
            <a:chExt cx="1600200" cy="856927"/>
          </a:xfrm>
        </p:grpSpPr>
        <p:pic>
          <p:nvPicPr>
            <p:cNvPr id="7" name="Picture 6" descr="cloud-3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0" y="895350"/>
              <a:ext cx="366008" cy="228600"/>
            </a:xfrm>
            <a:prstGeom prst="rect">
              <a:avLst/>
            </a:prstGeom>
          </p:spPr>
        </p:pic>
        <p:pic>
          <p:nvPicPr>
            <p:cNvPr id="8" name="Picture 7" descr="cloud-3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905000" y="1200150"/>
              <a:ext cx="609600" cy="380742"/>
            </a:xfrm>
            <a:prstGeom prst="rect">
              <a:avLst/>
            </a:prstGeom>
          </p:spPr>
        </p:pic>
        <p:pic>
          <p:nvPicPr>
            <p:cNvPr id="9" name="Picture 8" descr="cloud-3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2200" y="1276350"/>
              <a:ext cx="762000" cy="475927"/>
            </a:xfrm>
            <a:prstGeom prst="rect">
              <a:avLst/>
            </a:prstGeom>
          </p:spPr>
        </p:pic>
        <p:pic>
          <p:nvPicPr>
            <p:cNvPr id="10" name="Picture 9" descr="cloud-3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4600" y="971550"/>
              <a:ext cx="366008" cy="2286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 flipH="1">
            <a:off x="5991521" y="1646877"/>
            <a:ext cx="1600200" cy="856927"/>
            <a:chOff x="1524000" y="895350"/>
            <a:chExt cx="1600200" cy="856927"/>
          </a:xfrm>
        </p:grpSpPr>
        <p:pic>
          <p:nvPicPr>
            <p:cNvPr id="12" name="Picture 11" descr="cloud-3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0" y="895350"/>
              <a:ext cx="366008" cy="228600"/>
            </a:xfrm>
            <a:prstGeom prst="rect">
              <a:avLst/>
            </a:prstGeom>
          </p:spPr>
        </p:pic>
        <p:pic>
          <p:nvPicPr>
            <p:cNvPr id="13" name="Picture 12" descr="cloud-3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828800" y="1200150"/>
              <a:ext cx="609600" cy="380742"/>
            </a:xfrm>
            <a:prstGeom prst="rect">
              <a:avLst/>
            </a:prstGeom>
          </p:spPr>
        </p:pic>
        <p:pic>
          <p:nvPicPr>
            <p:cNvPr id="14" name="Picture 13" descr="cloud-3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2200" y="1276350"/>
              <a:ext cx="762000" cy="475927"/>
            </a:xfrm>
            <a:prstGeom prst="rect">
              <a:avLst/>
            </a:prstGeom>
          </p:spPr>
        </p:pic>
        <p:pic>
          <p:nvPicPr>
            <p:cNvPr id="15" name="Picture 14" descr="cloud-3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4600" y="971550"/>
              <a:ext cx="366008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680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</a:t>
            </a:r>
            <a:r>
              <a:rPr lang="en-US" dirty="0" err="1" smtClean="0"/>
              <a:t>DynamoDB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48" y="1370662"/>
            <a:ext cx="6414097" cy="3553926"/>
          </a:xfrm>
        </p:spPr>
        <p:txBody>
          <a:bodyPr>
            <a:normAutofit/>
          </a:bodyPr>
          <a:lstStyle/>
          <a:p>
            <a:endParaRPr lang="en-US" sz="1800" u="sng" dirty="0" smtClean="0"/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rgbClr val="F7A028"/>
                </a:solidFill>
              </a:rPr>
              <a:t>Schemaless</a:t>
            </a:r>
            <a:r>
              <a:rPr lang="en-US" sz="2400" dirty="0" smtClean="0">
                <a:solidFill>
                  <a:srgbClr val="F7A028"/>
                </a:solidFill>
              </a:rPr>
              <a:t> </a:t>
            </a:r>
            <a:r>
              <a:rPr lang="en-US" sz="2400" dirty="0"/>
              <a:t>D</a:t>
            </a:r>
            <a:r>
              <a:rPr lang="en-US" sz="2400" dirty="0" smtClean="0"/>
              <a:t>ata Model</a:t>
            </a:r>
          </a:p>
          <a:p>
            <a:pPr lvl="1"/>
            <a:r>
              <a:rPr lang="en-US" sz="2400" dirty="0" smtClean="0"/>
              <a:t> Seamless </a:t>
            </a:r>
            <a:r>
              <a:rPr lang="en-US" sz="2400" b="1" dirty="0" smtClean="0">
                <a:solidFill>
                  <a:srgbClr val="F7A028"/>
                </a:solidFill>
              </a:rPr>
              <a:t>scalability</a:t>
            </a:r>
          </a:p>
          <a:p>
            <a:pPr lvl="1"/>
            <a:r>
              <a:rPr lang="en-US" sz="2400" dirty="0" smtClean="0">
                <a:solidFill>
                  <a:srgbClr val="474746"/>
                </a:solidFill>
              </a:rPr>
              <a:t> </a:t>
            </a:r>
            <a:r>
              <a:rPr lang="en-US" sz="2400" b="1" dirty="0" smtClean="0">
                <a:solidFill>
                  <a:srgbClr val="F7A028"/>
                </a:solidFill>
              </a:rPr>
              <a:t>No</a:t>
            </a:r>
            <a:r>
              <a:rPr lang="en-US" sz="2400" dirty="0" smtClean="0"/>
              <a:t> storage or throughput </a:t>
            </a:r>
            <a:r>
              <a:rPr lang="en-US" sz="2400" dirty="0" smtClean="0">
                <a:solidFill>
                  <a:srgbClr val="474746"/>
                </a:solidFill>
              </a:rPr>
              <a:t>limits</a:t>
            </a:r>
            <a:endParaRPr lang="en-US" sz="2400" dirty="0" smtClean="0"/>
          </a:p>
          <a:p>
            <a:pPr lvl="1"/>
            <a:r>
              <a:rPr lang="en-US" sz="2400" dirty="0" smtClean="0"/>
              <a:t> Consistent </a:t>
            </a:r>
            <a:r>
              <a:rPr lang="en-US" sz="2400" b="1" dirty="0" smtClean="0">
                <a:solidFill>
                  <a:schemeClr val="accent2"/>
                </a:solidFill>
              </a:rPr>
              <a:t>low latency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performance</a:t>
            </a:r>
          </a:p>
          <a:p>
            <a:pPr lvl="1"/>
            <a:r>
              <a:rPr lang="en-US" sz="2400" dirty="0" smtClean="0"/>
              <a:t> High </a:t>
            </a:r>
            <a:r>
              <a:rPr lang="en-US" sz="2400" b="1" dirty="0" smtClean="0">
                <a:solidFill>
                  <a:schemeClr val="accent2"/>
                </a:solidFill>
              </a:rPr>
              <a:t>durability</a:t>
            </a:r>
            <a:r>
              <a:rPr lang="en-US" sz="2400" dirty="0" smtClean="0"/>
              <a:t> and availability</a:t>
            </a:r>
          </a:p>
          <a:p>
            <a:pPr lvl="1"/>
            <a:r>
              <a:rPr lang="en-US" sz="2400" dirty="0" smtClean="0"/>
              <a:t> Replicated across </a:t>
            </a:r>
            <a:r>
              <a:rPr lang="en-US" sz="2400" b="1" dirty="0" smtClean="0">
                <a:solidFill>
                  <a:srgbClr val="F7A028"/>
                </a:solidFill>
              </a:rPr>
              <a:t>3 facilities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533690" y="2978248"/>
            <a:ext cx="1662808" cy="1708111"/>
            <a:chOff x="2854068" y="1307731"/>
            <a:chExt cx="847076" cy="870154"/>
          </a:xfrm>
        </p:grpSpPr>
        <p:pic>
          <p:nvPicPr>
            <p:cNvPr id="6" name="Picture 5" descr="DynamoDB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2533" y="1307731"/>
              <a:ext cx="731520" cy="73152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854068" y="2092490"/>
              <a:ext cx="847076" cy="853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FFFFFF"/>
                  </a:solidFill>
                </a:rPr>
                <a:t>DynamoDB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454806" y="1396700"/>
            <a:ext cx="3193815" cy="1278847"/>
            <a:chOff x="938638" y="693787"/>
            <a:chExt cx="6492065" cy="2126416"/>
          </a:xfrm>
        </p:grpSpPr>
        <p:sp>
          <p:nvSpPr>
            <p:cNvPr id="9" name="Rounded Rectangle 8"/>
            <p:cNvSpPr/>
            <p:nvPr/>
          </p:nvSpPr>
          <p:spPr>
            <a:xfrm>
              <a:off x="2906829" y="1203159"/>
              <a:ext cx="4523874" cy="1617044"/>
            </a:xfrm>
            <a:prstGeom prst="roundRect">
              <a:avLst>
                <a:gd name="adj" fmla="val 8096"/>
              </a:avLst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66602" y="693787"/>
              <a:ext cx="940666" cy="5117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Calibri Light" panose="020F0302020204030204" pitchFamily="34" charset="0"/>
                </a:rPr>
                <a:t>table</a:t>
              </a:r>
              <a:endParaRPr lang="en-US" sz="14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3965" y="1617023"/>
              <a:ext cx="1022649" cy="5117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Calibri Light" panose="020F0302020204030204" pitchFamily="34" charset="0"/>
                </a:rPr>
                <a:t>items</a:t>
              </a:r>
              <a:endParaRPr lang="en-US" sz="14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011102" y="1270535"/>
              <a:ext cx="808522" cy="33688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877576" y="1273744"/>
              <a:ext cx="808522" cy="33688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746441" y="1270535"/>
              <a:ext cx="808522" cy="33688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590072" y="1273744"/>
              <a:ext cx="808522" cy="33688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440106" y="1270535"/>
              <a:ext cx="808522" cy="33688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011102" y="1649130"/>
              <a:ext cx="808522" cy="33688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877576" y="1652339"/>
              <a:ext cx="808522" cy="33688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011102" y="2032538"/>
              <a:ext cx="808522" cy="33688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877576" y="2035747"/>
              <a:ext cx="808522" cy="33688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746441" y="2032538"/>
              <a:ext cx="808522" cy="33688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011102" y="2415947"/>
              <a:ext cx="808522" cy="33688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3877576" y="2419156"/>
              <a:ext cx="808522" cy="33688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746441" y="2415947"/>
              <a:ext cx="808522" cy="33688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590072" y="2422371"/>
              <a:ext cx="808522" cy="33688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38638" y="2169073"/>
              <a:ext cx="1529563" cy="5117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Calibri Light" panose="020F0302020204030204" pitchFamily="34" charset="0"/>
                </a:rPr>
                <a:t>attributes</a:t>
              </a:r>
              <a:endParaRPr lang="en-US" sz="1400" b="1" dirty="0">
                <a:latin typeface="Calibri Light" panose="020F0302020204030204" pitchFamily="34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610420" y="1442186"/>
              <a:ext cx="2413967" cy="1148627"/>
              <a:chOff x="2090657" y="937133"/>
              <a:chExt cx="2413967" cy="1148627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2090657" y="1699136"/>
                <a:ext cx="1671417" cy="233681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2091980" y="1015739"/>
                <a:ext cx="1835129" cy="920344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V="1">
                <a:off x="2091980" y="937133"/>
                <a:ext cx="720246" cy="998947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2098682" y="1940841"/>
                <a:ext cx="2405942" cy="144919"/>
              </a:xfrm>
              <a:prstGeom prst="straightConnector1">
                <a:avLst/>
              </a:prstGeom>
              <a:ln w="12700">
                <a:solidFill>
                  <a:srgbClr val="00000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/>
          <p:cNvSpPr/>
          <p:nvPr/>
        </p:nvSpPr>
        <p:spPr>
          <a:xfrm>
            <a:off x="358958" y="865111"/>
            <a:ext cx="58015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Fully Managed </a:t>
            </a:r>
            <a:r>
              <a:rPr lang="en-US" sz="2400" dirty="0" err="1"/>
              <a:t>NoSQL</a:t>
            </a:r>
            <a:r>
              <a:rPr lang="en-US" sz="2400" dirty="0"/>
              <a:t> Database </a:t>
            </a:r>
            <a:r>
              <a:rPr lang="en-US" sz="2400" u="sng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80073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Serverless</a:t>
            </a:r>
            <a:r>
              <a:rPr lang="en-US" dirty="0" smtClean="0"/>
              <a:t> App Architecture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72066" y="3982592"/>
            <a:ext cx="91050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 smtClean="0">
                <a:latin typeface="Helvetica Neue"/>
                <a:cs typeface="Helvetica Neue"/>
              </a:rPr>
              <a:t>JavaScript SDK</a:t>
            </a:r>
            <a:endParaRPr lang="en-US" sz="1000" dirty="0">
              <a:latin typeface="Helvetica Neue"/>
              <a:cs typeface="Helvetica Neue"/>
            </a:endParaRPr>
          </a:p>
        </p:txBody>
      </p:sp>
      <p:pic>
        <p:nvPicPr>
          <p:cNvPr id="12" name="Picture 11" descr="Javascrip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27" y="3342486"/>
            <a:ext cx="577563" cy="577563"/>
          </a:xfrm>
          <a:prstGeom prst="rect">
            <a:avLst/>
          </a:prstGeom>
        </p:spPr>
      </p:pic>
      <p:pic>
        <p:nvPicPr>
          <p:cNvPr id="13" name="Picture 12" descr="Cli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49" y="2144551"/>
            <a:ext cx="731520" cy="7315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81426" y="2858744"/>
            <a:ext cx="47370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smtClean="0">
                <a:latin typeface="Helvetica Neue"/>
                <a:cs typeface="Helvetica Neue"/>
              </a:rPr>
              <a:t>Browser</a:t>
            </a:r>
            <a:endParaRPr lang="en-US" sz="1000" dirty="0">
              <a:latin typeface="Helvetica Neue"/>
              <a:cs typeface="Helvetica Neue"/>
            </a:endParaRPr>
          </a:p>
        </p:txBody>
      </p:sp>
      <p:cxnSp>
        <p:nvCxnSpPr>
          <p:cNvPr id="15" name="Straight Connector 14"/>
          <p:cNvCxnSpPr>
            <a:stCxn id="14" idx="2"/>
            <a:endCxn id="12" idx="0"/>
          </p:cNvCxnSpPr>
          <p:nvPr/>
        </p:nvCxnSpPr>
        <p:spPr>
          <a:xfrm>
            <a:off x="2018280" y="3012632"/>
            <a:ext cx="3829" cy="329854"/>
          </a:xfrm>
          <a:prstGeom prst="line">
            <a:avLst/>
          </a:prstGeom>
          <a:ln w="127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2862786" y="1259527"/>
            <a:ext cx="4507588" cy="2855036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88475" y="2159963"/>
            <a:ext cx="5162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smtClean="0">
                <a:latin typeface="Helvetica Neue"/>
                <a:cs typeface="Helvetica Neue"/>
              </a:rPr>
              <a:t>Amazon</a:t>
            </a:r>
          </a:p>
          <a:p>
            <a:pPr algn="ctr"/>
            <a:r>
              <a:rPr lang="en-US" sz="1000" dirty="0" smtClean="0">
                <a:latin typeface="Helvetica Neue"/>
                <a:cs typeface="Helvetica Neue"/>
              </a:rPr>
              <a:t>S3</a:t>
            </a:r>
            <a:endParaRPr lang="en-US" sz="1000" dirty="0">
              <a:latin typeface="Helvetica Neue"/>
              <a:cs typeface="Helvetica Neue"/>
            </a:endParaRPr>
          </a:p>
        </p:txBody>
      </p:sp>
      <p:pic>
        <p:nvPicPr>
          <p:cNvPr id="30" name="Picture 29" descr="CloudFro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767" y="1470768"/>
            <a:ext cx="683488" cy="68348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30561" y="2164854"/>
            <a:ext cx="6479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smtClean="0">
                <a:latin typeface="Helvetica Neue"/>
                <a:cs typeface="Helvetica Neue"/>
              </a:rPr>
              <a:t>Amazon</a:t>
            </a:r>
          </a:p>
          <a:p>
            <a:pPr algn="ctr"/>
            <a:r>
              <a:rPr lang="en-US" sz="1000" dirty="0" err="1" smtClean="0">
                <a:latin typeface="Helvetica Neue"/>
                <a:cs typeface="Helvetica Neue"/>
              </a:rPr>
              <a:t>CloudFront</a:t>
            </a:r>
            <a:endParaRPr lang="en-US" sz="1000" dirty="0">
              <a:latin typeface="Helvetica Neue"/>
              <a:cs typeface="Helvetica Neue"/>
            </a:endParaRPr>
          </a:p>
        </p:txBody>
      </p:sp>
      <p:cxnSp>
        <p:nvCxnSpPr>
          <p:cNvPr id="32" name="Straight Connector 31"/>
          <p:cNvCxnSpPr>
            <a:stCxn id="13" idx="3"/>
            <a:endCxn id="30" idx="1"/>
          </p:cNvCxnSpPr>
          <p:nvPr/>
        </p:nvCxnSpPr>
        <p:spPr>
          <a:xfrm flipV="1">
            <a:off x="2385269" y="1812512"/>
            <a:ext cx="1003498" cy="697799"/>
          </a:xfrm>
          <a:prstGeom prst="line">
            <a:avLst/>
          </a:prstGeom>
          <a:ln w="127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30" idx="3"/>
          </p:cNvCxnSpPr>
          <p:nvPr/>
        </p:nvCxnSpPr>
        <p:spPr>
          <a:xfrm>
            <a:off x="4072255" y="1812512"/>
            <a:ext cx="1091170" cy="0"/>
          </a:xfrm>
          <a:prstGeom prst="line">
            <a:avLst/>
          </a:prstGeom>
          <a:ln w="127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WS-Clou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41" y="957775"/>
            <a:ext cx="603504" cy="6035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66325" y="3608623"/>
            <a:ext cx="83670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smtClean="0">
                <a:latin typeface="Helvetica Neue"/>
                <a:cs typeface="Helvetica Neue"/>
              </a:rPr>
              <a:t>AWS Lambda</a:t>
            </a:r>
            <a:endParaRPr lang="en-US" sz="1000" dirty="0">
              <a:latin typeface="Helvetica Neue"/>
              <a:cs typeface="Helvetica Neue"/>
            </a:endParaRPr>
          </a:p>
        </p:txBody>
      </p:sp>
      <p:cxnSp>
        <p:nvCxnSpPr>
          <p:cNvPr id="20" name="Straight Connector 19"/>
          <p:cNvCxnSpPr>
            <a:stCxn id="13" idx="3"/>
            <a:endCxn id="35" idx="1"/>
          </p:cNvCxnSpPr>
          <p:nvPr/>
        </p:nvCxnSpPr>
        <p:spPr>
          <a:xfrm>
            <a:off x="2385269" y="2510311"/>
            <a:ext cx="1045292" cy="654482"/>
          </a:xfrm>
          <a:prstGeom prst="line">
            <a:avLst/>
          </a:prstGeom>
          <a:ln w="127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DynamoDB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547" y="2816080"/>
            <a:ext cx="660596" cy="66059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00413" y="3541275"/>
            <a:ext cx="8470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smtClean="0">
                <a:latin typeface="Helvetica Neue"/>
                <a:cs typeface="Helvetica Neue"/>
              </a:rPr>
              <a:t>Amazon</a:t>
            </a:r>
          </a:p>
          <a:p>
            <a:pPr algn="ctr"/>
            <a:r>
              <a:rPr lang="en-US" sz="1000" dirty="0" err="1" smtClean="0">
                <a:latin typeface="Helvetica Neue"/>
                <a:cs typeface="Helvetica Neue"/>
              </a:rPr>
              <a:t>DynamoDB</a:t>
            </a:r>
            <a:endParaRPr lang="en-US" sz="1000" dirty="0">
              <a:latin typeface="Helvetica Neue"/>
              <a:cs typeface="Helvetica Neue"/>
            </a:endParaRPr>
          </a:p>
        </p:txBody>
      </p:sp>
      <p:cxnSp>
        <p:nvCxnSpPr>
          <p:cNvPr id="25" name="Straight Connector 24"/>
          <p:cNvCxnSpPr>
            <a:endCxn id="21" idx="1"/>
          </p:cNvCxnSpPr>
          <p:nvPr/>
        </p:nvCxnSpPr>
        <p:spPr>
          <a:xfrm>
            <a:off x="5007273" y="3146378"/>
            <a:ext cx="1470274" cy="0"/>
          </a:xfrm>
          <a:prstGeom prst="line">
            <a:avLst/>
          </a:prstGeom>
          <a:ln w="127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backplane-logo-large.jp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0561" y="2835302"/>
            <a:ext cx="549151" cy="65898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303865" y="3586605"/>
            <a:ext cx="83670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smtClean="0">
                <a:latin typeface="Helvetica Neue"/>
                <a:cs typeface="Helvetica Neue"/>
              </a:rPr>
              <a:t>Amazon API Gateway</a:t>
            </a:r>
            <a:endParaRPr lang="en-US" sz="1000" dirty="0">
              <a:latin typeface="Helvetica Neue"/>
              <a:cs typeface="Helvetica Neue"/>
            </a:endParaRPr>
          </a:p>
        </p:txBody>
      </p:sp>
      <p:cxnSp>
        <p:nvCxnSpPr>
          <p:cNvPr id="40" name="Straight Connector 39"/>
          <p:cNvCxnSpPr>
            <a:stCxn id="35" idx="3"/>
          </p:cNvCxnSpPr>
          <p:nvPr/>
        </p:nvCxnSpPr>
        <p:spPr>
          <a:xfrm>
            <a:off x="3979712" y="3164793"/>
            <a:ext cx="1183713" cy="0"/>
          </a:xfrm>
          <a:prstGeom prst="line">
            <a:avLst/>
          </a:prstGeom>
          <a:ln w="127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S3-Bucke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853" y="1446752"/>
            <a:ext cx="731520" cy="731520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5159673" y="2316773"/>
            <a:ext cx="1013534" cy="982006"/>
          </a:xfrm>
          <a:prstGeom prst="line">
            <a:avLst/>
          </a:prstGeom>
          <a:ln w="127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853" y="2771748"/>
            <a:ext cx="818264" cy="81826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923365" y="1701220"/>
            <a:ext cx="128248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smtClean="0">
                <a:latin typeface="Helvetica Neue"/>
                <a:cs typeface="Helvetica Neue"/>
              </a:rPr>
              <a:t>Any other AWS Services (e.g. SNS, SES, </a:t>
            </a:r>
            <a:r>
              <a:rPr lang="en-US" sz="1000" dirty="0" err="1" smtClean="0">
                <a:latin typeface="Helvetica Neue"/>
                <a:cs typeface="Helvetica Neue"/>
              </a:rPr>
              <a:t>ElastiCache</a:t>
            </a:r>
            <a:r>
              <a:rPr lang="en-US" sz="1000" dirty="0" smtClean="0">
                <a:latin typeface="Helvetica Neue"/>
                <a:cs typeface="Helvetica Neue"/>
              </a:rPr>
              <a:t> etc.)</a:t>
            </a:r>
            <a:endParaRPr lang="en-US" sz="10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8267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Serverless</a:t>
            </a:r>
            <a:r>
              <a:rPr lang="en-US" dirty="0" smtClean="0"/>
              <a:t> with AWS</a:t>
            </a:r>
            <a:endParaRPr lang="en-US" dirty="0"/>
          </a:p>
        </p:txBody>
      </p:sp>
      <p:cxnSp>
        <p:nvCxnSpPr>
          <p:cNvPr id="15" name="Straight Connector 14"/>
          <p:cNvCxnSpPr>
            <a:stCxn id="41" idx="1"/>
            <a:endCxn id="7" idx="3"/>
          </p:cNvCxnSpPr>
          <p:nvPr/>
        </p:nvCxnSpPr>
        <p:spPr>
          <a:xfrm flipH="1">
            <a:off x="2432801" y="1730593"/>
            <a:ext cx="1534144" cy="913564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eck_Laptop-Light-Ap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74" y="1730593"/>
            <a:ext cx="1827127" cy="1827127"/>
          </a:xfrm>
          <a:prstGeom prst="rect">
            <a:avLst/>
          </a:prstGeom>
        </p:spPr>
      </p:pic>
      <p:pic>
        <p:nvPicPr>
          <p:cNvPr id="32" name="Picture 31" descr="backplane-logo-large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865" y="2941863"/>
            <a:ext cx="842921" cy="101150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027065" y="4066198"/>
            <a:ext cx="83670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AWS Lambda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66945" y="4070119"/>
            <a:ext cx="109687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Amazon API Gateway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38" name="Straight Connector 37"/>
          <p:cNvCxnSpPr>
            <a:stCxn id="19" idx="1"/>
            <a:endCxn id="32" idx="3"/>
          </p:cNvCxnSpPr>
          <p:nvPr/>
        </p:nvCxnSpPr>
        <p:spPr>
          <a:xfrm flipH="1" flipV="1">
            <a:off x="4934786" y="3447616"/>
            <a:ext cx="1934678" cy="4866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S3-Buck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4418" y="1095625"/>
            <a:ext cx="1265650" cy="126565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823182" y="2392501"/>
            <a:ext cx="135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Amazon S3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41" name="Picture 40" descr="CloudFron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6945" y="1184579"/>
            <a:ext cx="1092027" cy="109202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984550" y="2356239"/>
            <a:ext cx="112452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Amazon </a:t>
            </a:r>
            <a:r>
              <a:rPr lang="en-US" sz="1400" dirty="0" err="1" smtClean="0">
                <a:latin typeface="Arial"/>
                <a:cs typeface="Arial"/>
              </a:rPr>
              <a:t>CloudFront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43" name="Straight Connector 42"/>
          <p:cNvCxnSpPr>
            <a:stCxn id="39" idx="1"/>
            <a:endCxn id="41" idx="3"/>
          </p:cNvCxnSpPr>
          <p:nvPr/>
        </p:nvCxnSpPr>
        <p:spPr>
          <a:xfrm flipH="1">
            <a:off x="5058972" y="1728450"/>
            <a:ext cx="1765446" cy="2143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61860" y="3250013"/>
            <a:ext cx="1124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Browser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49" name="Straight Connector 48"/>
          <p:cNvCxnSpPr>
            <a:stCxn id="32" idx="1"/>
            <a:endCxn id="7" idx="3"/>
          </p:cNvCxnSpPr>
          <p:nvPr/>
        </p:nvCxnSpPr>
        <p:spPr>
          <a:xfrm flipH="1" flipV="1">
            <a:off x="2432801" y="2644157"/>
            <a:ext cx="1659064" cy="803459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 rot="2450502">
            <a:off x="7356231" y="254000"/>
            <a:ext cx="2237154" cy="54707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2485944">
            <a:off x="7734025" y="255253"/>
            <a:ext cx="15722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7A028"/>
                </a:solidFill>
              </a:rPr>
              <a:t>DEMO</a:t>
            </a:r>
            <a:endParaRPr lang="en-US" sz="3200" b="1" dirty="0">
              <a:solidFill>
                <a:srgbClr val="F7A028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8" r="25578"/>
          <a:stretch/>
        </p:blipFill>
        <p:spPr>
          <a:xfrm>
            <a:off x="6869464" y="2875573"/>
            <a:ext cx="1162941" cy="115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9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31636" y="2621072"/>
            <a:ext cx="6465455" cy="14727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2400" dirty="0" smtClean="0">
                <a:solidFill>
                  <a:srgbClr val="474746"/>
                </a:solidFill>
              </a:rPr>
              <a:t/>
            </a:r>
            <a:br>
              <a:rPr lang="en-US" sz="2400" dirty="0" smtClean="0">
                <a:solidFill>
                  <a:srgbClr val="474746"/>
                </a:solidFill>
              </a:rPr>
            </a:br>
            <a:r>
              <a:rPr lang="en-US" sz="2400" dirty="0" smtClean="0">
                <a:solidFill>
                  <a:srgbClr val="474746"/>
                </a:solidFill>
              </a:rPr>
              <a:t>Can I keep different versions of my Lambda function?</a:t>
            </a:r>
            <a:endParaRPr lang="en-US" sz="2400" dirty="0">
              <a:solidFill>
                <a:srgbClr val="474746"/>
              </a:solidFill>
            </a:endParaRPr>
          </a:p>
        </p:txBody>
      </p:sp>
      <p:pic>
        <p:nvPicPr>
          <p:cNvPr id="5" name="Picture 4" descr="Clouds No B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2121" y="1418277"/>
            <a:ext cx="2764140" cy="123842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571921" y="1494477"/>
            <a:ext cx="1600200" cy="856927"/>
            <a:chOff x="1524000" y="895350"/>
            <a:chExt cx="1600200" cy="856927"/>
          </a:xfrm>
        </p:grpSpPr>
        <p:pic>
          <p:nvPicPr>
            <p:cNvPr id="7" name="Picture 6" descr="cloud-3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0" y="895350"/>
              <a:ext cx="366008" cy="228600"/>
            </a:xfrm>
            <a:prstGeom prst="rect">
              <a:avLst/>
            </a:prstGeom>
          </p:spPr>
        </p:pic>
        <p:pic>
          <p:nvPicPr>
            <p:cNvPr id="8" name="Picture 7" descr="cloud-3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905000" y="1200150"/>
              <a:ext cx="609600" cy="380742"/>
            </a:xfrm>
            <a:prstGeom prst="rect">
              <a:avLst/>
            </a:prstGeom>
          </p:spPr>
        </p:pic>
        <p:pic>
          <p:nvPicPr>
            <p:cNvPr id="9" name="Picture 8" descr="cloud-3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2200" y="1276350"/>
              <a:ext cx="762000" cy="475927"/>
            </a:xfrm>
            <a:prstGeom prst="rect">
              <a:avLst/>
            </a:prstGeom>
          </p:spPr>
        </p:pic>
        <p:pic>
          <p:nvPicPr>
            <p:cNvPr id="10" name="Picture 9" descr="cloud-3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4600" y="971550"/>
              <a:ext cx="366008" cy="2286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 flipH="1">
            <a:off x="5991521" y="1646877"/>
            <a:ext cx="1600200" cy="856927"/>
            <a:chOff x="1524000" y="895350"/>
            <a:chExt cx="1600200" cy="856927"/>
          </a:xfrm>
        </p:grpSpPr>
        <p:pic>
          <p:nvPicPr>
            <p:cNvPr id="12" name="Picture 11" descr="cloud-3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0" y="895350"/>
              <a:ext cx="366008" cy="228600"/>
            </a:xfrm>
            <a:prstGeom prst="rect">
              <a:avLst/>
            </a:prstGeom>
          </p:spPr>
        </p:pic>
        <p:pic>
          <p:nvPicPr>
            <p:cNvPr id="13" name="Picture 12" descr="cloud-3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828800" y="1200150"/>
              <a:ext cx="609600" cy="380742"/>
            </a:xfrm>
            <a:prstGeom prst="rect">
              <a:avLst/>
            </a:prstGeom>
          </p:spPr>
        </p:pic>
        <p:pic>
          <p:nvPicPr>
            <p:cNvPr id="14" name="Picture 13" descr="cloud-3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2200" y="1276350"/>
              <a:ext cx="762000" cy="475927"/>
            </a:xfrm>
            <a:prstGeom prst="rect">
              <a:avLst/>
            </a:prstGeom>
          </p:spPr>
        </p:pic>
        <p:pic>
          <p:nvPicPr>
            <p:cNvPr id="15" name="Picture 14" descr="cloud-3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4600" y="971550"/>
              <a:ext cx="366008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800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Versioning</a:t>
            </a:r>
            <a:endParaRPr lang="en-US" dirty="0"/>
          </a:p>
        </p:txBody>
      </p:sp>
      <p:pic>
        <p:nvPicPr>
          <p:cNvPr id="21507" name="Picture 3" descr="pasted-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865" y="767196"/>
            <a:ext cx="3089275" cy="367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Content Placeholder 11"/>
          <p:cNvSpPr txBox="1">
            <a:spLocks/>
          </p:cNvSpPr>
          <p:nvPr/>
        </p:nvSpPr>
        <p:spPr>
          <a:xfrm>
            <a:off x="241086" y="991702"/>
            <a:ext cx="5861552" cy="312491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 smtClean="0"/>
              <a:t>Immutable versions of functions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Per version configuration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Per version </a:t>
            </a:r>
            <a:r>
              <a:rPr lang="en-US" dirty="0" err="1" smtClean="0"/>
              <a:t>Cloudwatch</a:t>
            </a:r>
            <a:r>
              <a:rPr lang="en-US" dirty="0" smtClean="0"/>
              <a:t> metrics</a:t>
            </a:r>
          </a:p>
          <a:p>
            <a:pPr>
              <a:lnSpc>
                <a:spcPct val="120000"/>
              </a:lnSpc>
            </a:pPr>
            <a:r>
              <a:rPr lang="en-US" dirty="0" err="1" smtClean="0"/>
              <a:t>Cloudwatch</a:t>
            </a:r>
            <a:r>
              <a:rPr lang="en-US" dirty="0" smtClean="0"/>
              <a:t> Logs contain version attribute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Aliases to “label” a version release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$LATEST contains latest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70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Group 2"/>
          <p:cNvGraphicFramePr>
            <a:graphicFrameLocks noGrp="1"/>
          </p:cNvGraphicFramePr>
          <p:nvPr/>
        </p:nvGraphicFramePr>
        <p:xfrm>
          <a:off x="1814513" y="1074738"/>
          <a:ext cx="5514975" cy="3035300"/>
        </p:xfrm>
        <a:graphic>
          <a:graphicData uri="http://schemas.openxmlformats.org/drawingml/2006/table">
            <a:tbl>
              <a:tblPr/>
              <a:tblGrid>
                <a:gridCol w="1838325"/>
                <a:gridCol w="1838325"/>
                <a:gridCol w="1838325"/>
              </a:tblGrid>
              <a:tr h="7588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$LATEST(95)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STABLE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TESTING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7588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94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  <a:sym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0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V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0CA"/>
                    </a:solidFill>
                  </a:tcPr>
                </a:tc>
              </a:tr>
              <a:tr h="7588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93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V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0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  <a:sym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0E6"/>
                    </a:solidFill>
                  </a:tcPr>
                </a:tc>
              </a:tr>
              <a:tr h="7588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92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  <a:sym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0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  <a:sym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0CA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smtClean="0"/>
              <a:t>Alias to Deploy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9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Group 2"/>
          <p:cNvGraphicFramePr>
            <a:graphicFrameLocks noGrp="1"/>
          </p:cNvGraphicFramePr>
          <p:nvPr/>
        </p:nvGraphicFramePr>
        <p:xfrm>
          <a:off x="1814513" y="1074738"/>
          <a:ext cx="5514975" cy="3035300"/>
        </p:xfrm>
        <a:graphic>
          <a:graphicData uri="http://schemas.openxmlformats.org/drawingml/2006/table">
            <a:tbl>
              <a:tblPr/>
              <a:tblGrid>
                <a:gridCol w="1838325"/>
                <a:gridCol w="1838325"/>
                <a:gridCol w="1838325"/>
              </a:tblGrid>
              <a:tr h="7588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$LATEST(95)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STABLE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TESTING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7588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94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V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0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V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0CA"/>
                    </a:solidFill>
                  </a:tcPr>
                </a:tc>
              </a:tr>
              <a:tr h="7588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93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0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  <a:sym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0E6"/>
                    </a:solidFill>
                  </a:tcPr>
                </a:tc>
              </a:tr>
              <a:tr h="7588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92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  <a:sym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0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  <a:sym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0CA"/>
                    </a:solidFill>
                  </a:tcPr>
                </a:tc>
              </a:tr>
            </a:tbl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 dirty="0"/>
              <a:t>Update </a:t>
            </a:r>
            <a:r>
              <a:rPr lang="en-US" dirty="0" smtClean="0"/>
              <a:t>Alias to Deploy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7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/>
          </p:cNvSpPr>
          <p:nvPr/>
        </p:nvSpPr>
        <p:spPr bwMode="auto">
          <a:xfrm>
            <a:off x="247650" y="188913"/>
            <a:ext cx="4333875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API Stages</a:t>
            </a:r>
          </a:p>
        </p:txBody>
      </p:sp>
      <p:pic>
        <p:nvPicPr>
          <p:cNvPr id="28674" name="Picture 2" descr="pasted-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768350"/>
            <a:ext cx="6478587" cy="357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8675" name="Picture 3" descr="pasted-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3638550"/>
            <a:ext cx="76962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5624513" y="2557463"/>
            <a:ext cx="1906587" cy="1312862"/>
          </a:xfrm>
          <a:prstGeom prst="lin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20" rIns="4572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9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372" y="599867"/>
            <a:ext cx="7080043" cy="401406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28783" y="1645911"/>
            <a:ext cx="411560" cy="38807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28318" y="2115829"/>
            <a:ext cx="411560" cy="38807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41008" y="1199513"/>
            <a:ext cx="411560" cy="38807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405200" y="1102035"/>
            <a:ext cx="3393680" cy="281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457166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Sketchetik Light" charset="0"/>
              </a:rPr>
              <a:t>13</a:t>
            </a:r>
            <a:r>
              <a:rPr lang="en-US" sz="2000" dirty="0" smtClean="0">
                <a:latin typeface="Arial"/>
                <a:ea typeface="Arial"/>
                <a:cs typeface="Arial"/>
                <a:sym typeface="Sketchetik Light" charset="0"/>
              </a:rPr>
              <a:t>  </a:t>
            </a:r>
            <a:r>
              <a:rPr lang="en-US" sz="2000" b="1" dirty="0" smtClean="0">
                <a:latin typeface="Arial"/>
                <a:ea typeface="Arial"/>
                <a:cs typeface="Arial"/>
                <a:sym typeface="Sketchetik Light" charset="0"/>
              </a:rPr>
              <a:t>Regions</a:t>
            </a:r>
            <a:endParaRPr lang="en-US" sz="2000" b="1" dirty="0">
              <a:latin typeface="Arial"/>
              <a:ea typeface="Arial"/>
              <a:cs typeface="Arial"/>
              <a:sym typeface="Sketchetik Light" charset="0"/>
            </a:endParaRPr>
          </a:p>
          <a:p>
            <a:pPr defTabSz="457166">
              <a:lnSpc>
                <a:spcPct val="150000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Sketchetik Light" charset="0"/>
              </a:rPr>
              <a:t>35</a:t>
            </a:r>
            <a:r>
              <a:rPr lang="en-US" sz="2000" dirty="0" smtClean="0">
                <a:latin typeface="Arial"/>
                <a:ea typeface="Arial"/>
                <a:cs typeface="Arial"/>
                <a:sym typeface="Sketchetik Light" charset="0"/>
              </a:rPr>
              <a:t>  </a:t>
            </a:r>
            <a:r>
              <a:rPr lang="en-US" sz="2000" b="1" dirty="0" smtClean="0">
                <a:latin typeface="Arial"/>
                <a:ea typeface="Arial"/>
                <a:cs typeface="Arial"/>
                <a:sym typeface="Sketchetik Light" charset="0"/>
              </a:rPr>
              <a:t>Availability </a:t>
            </a:r>
            <a:r>
              <a:rPr lang="en-US" sz="2000" b="1" dirty="0">
                <a:latin typeface="Arial"/>
                <a:ea typeface="Arial"/>
                <a:cs typeface="Arial"/>
                <a:sym typeface="Sketchetik Light" charset="0"/>
              </a:rPr>
              <a:t>Zones</a:t>
            </a:r>
          </a:p>
          <a:p>
            <a:pPr defTabSz="457166">
              <a:lnSpc>
                <a:spcPct val="150000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Sketchetik Light" charset="0"/>
              </a:rPr>
              <a:t>59</a:t>
            </a:r>
            <a:r>
              <a:rPr lang="en-US" sz="2000" dirty="0" smtClean="0">
                <a:latin typeface="Arial"/>
                <a:ea typeface="Arial"/>
                <a:cs typeface="Arial"/>
                <a:sym typeface="Sketchetik Light" charset="0"/>
              </a:rPr>
              <a:t>  </a:t>
            </a:r>
            <a:r>
              <a:rPr lang="en-US" sz="2000" b="1" dirty="0" smtClean="0">
                <a:latin typeface="Arial"/>
                <a:ea typeface="Arial"/>
                <a:cs typeface="Arial"/>
                <a:sym typeface="Sketchetik Light" charset="0"/>
              </a:rPr>
              <a:t>Edge Locations</a:t>
            </a:r>
          </a:p>
          <a:p>
            <a:pPr defTabSz="457166">
              <a:lnSpc>
                <a:spcPct val="150000"/>
              </a:lnSpc>
            </a:pPr>
            <a:endParaRPr lang="en-US" sz="2000" b="1" dirty="0">
              <a:latin typeface="Arial"/>
              <a:ea typeface="Arial"/>
              <a:cs typeface="Arial"/>
              <a:sym typeface="Sketchetik Light" charset="0"/>
            </a:endParaRPr>
          </a:p>
          <a:p>
            <a:pPr defTabSz="457166">
              <a:lnSpc>
                <a:spcPct val="150000"/>
              </a:lnSpc>
            </a:pPr>
            <a:r>
              <a:rPr lang="en-US" sz="2000" i="1" dirty="0">
                <a:latin typeface="Arial"/>
                <a:ea typeface="Arial"/>
                <a:cs typeface="Arial"/>
                <a:sym typeface="Sketchetik Light" charset="0"/>
              </a:rPr>
              <a:t>Continuous Expansion</a:t>
            </a:r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AWS Global Infrastructure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8" r="25578"/>
          <a:stretch/>
        </p:blipFill>
        <p:spPr>
          <a:xfrm>
            <a:off x="8128611" y="2017280"/>
            <a:ext cx="291620" cy="2893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8" r="25578"/>
          <a:stretch/>
        </p:blipFill>
        <p:spPr>
          <a:xfrm>
            <a:off x="8431015" y="2109682"/>
            <a:ext cx="291620" cy="2893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8" r="25578"/>
          <a:stretch/>
        </p:blipFill>
        <p:spPr>
          <a:xfrm>
            <a:off x="7713391" y="2872052"/>
            <a:ext cx="291620" cy="2893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8" r="25578"/>
          <a:stretch/>
        </p:blipFill>
        <p:spPr>
          <a:xfrm>
            <a:off x="8585810" y="3644422"/>
            <a:ext cx="291620" cy="2893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8" r="25578"/>
          <a:stretch/>
        </p:blipFill>
        <p:spPr>
          <a:xfrm>
            <a:off x="4515699" y="2034500"/>
            <a:ext cx="291620" cy="2893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8" r="25578"/>
          <a:stretch/>
        </p:blipFill>
        <p:spPr>
          <a:xfrm>
            <a:off x="3665677" y="1894507"/>
            <a:ext cx="291620" cy="2893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8" r="25578"/>
          <a:stretch/>
        </p:blipFill>
        <p:spPr>
          <a:xfrm>
            <a:off x="5695731" y="1634520"/>
            <a:ext cx="291620" cy="2893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8" r="25578"/>
          <a:stretch/>
        </p:blipFill>
        <p:spPr>
          <a:xfrm>
            <a:off x="5975740" y="1744514"/>
            <a:ext cx="291620" cy="2893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35582" y="2872229"/>
            <a:ext cx="650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New!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34163" y="3639961"/>
            <a:ext cx="650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New!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31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pasted-imag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00"/>
          <a:stretch/>
        </p:blipFill>
        <p:spPr bwMode="auto">
          <a:xfrm>
            <a:off x="1308244" y="1620549"/>
            <a:ext cx="6618287" cy="184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 </a:t>
            </a:r>
            <a:r>
              <a:rPr lang="en-US" dirty="0" smtClean="0"/>
              <a:t>Stage Variables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2" descr="pasted-imag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37"/>
          <a:stretch/>
        </p:blipFill>
        <p:spPr bwMode="auto">
          <a:xfrm>
            <a:off x="1310552" y="3417454"/>
            <a:ext cx="6618287" cy="438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105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pasted-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747713"/>
            <a:ext cx="7821613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103091" y="3798455"/>
            <a:ext cx="3359727" cy="50800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own Arrow 2"/>
          <p:cNvSpPr/>
          <p:nvPr/>
        </p:nvSpPr>
        <p:spPr>
          <a:xfrm rot="899388">
            <a:off x="6811818" y="2620818"/>
            <a:ext cx="577273" cy="1119909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 dirty="0"/>
              <a:t>API Gateway </a:t>
            </a:r>
            <a:r>
              <a:rPr lang="en-US" dirty="0" smtClean="0"/>
              <a:t>Stage Variables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05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831149"/>
              </p:ext>
            </p:extLst>
          </p:nvPr>
        </p:nvGraphicFramePr>
        <p:xfrm>
          <a:off x="609600" y="1074738"/>
          <a:ext cx="7923213" cy="3130552"/>
        </p:xfrm>
        <a:graphic>
          <a:graphicData uri="http://schemas.openxmlformats.org/drawingml/2006/table">
            <a:tbl>
              <a:tblPr/>
              <a:tblGrid>
                <a:gridCol w="2466975"/>
                <a:gridCol w="2811463"/>
                <a:gridCol w="2644775"/>
              </a:tblGrid>
              <a:tr h="78263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API Gateway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Lambda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Custom Domain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78263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/prod/Resources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FunctionName:stable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0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https://api.example.com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0CA"/>
                    </a:solidFill>
                  </a:tcPr>
                </a:tc>
              </a:tr>
              <a:tr h="78263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/dev/Resources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FunctionName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: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$LATEST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0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https://dev.example.com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F0E6"/>
                    </a:solidFill>
                  </a:tcPr>
                </a:tc>
              </a:tr>
              <a:tr h="78263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/qa/Resources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FunctionName:qa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0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https://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  <a:sym typeface="Arial" charset="0"/>
                        </a:rPr>
                        <a:t>qa.example.com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ＭＳ Ｐゴシック" charset="0"/>
                        <a:cs typeface="+mn-ea" charset="0"/>
                        <a:sym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E0CA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 your environment with stage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5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31636" y="2621072"/>
            <a:ext cx="6465455" cy="14727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2400" dirty="0" smtClean="0">
                <a:solidFill>
                  <a:srgbClr val="474746"/>
                </a:solidFill>
              </a:rPr>
              <a:t/>
            </a:r>
            <a:br>
              <a:rPr lang="en-US" sz="2400" dirty="0" smtClean="0">
                <a:solidFill>
                  <a:srgbClr val="474746"/>
                </a:solidFill>
              </a:rPr>
            </a:br>
            <a:r>
              <a:rPr lang="en-US" sz="2400" dirty="0" smtClean="0">
                <a:solidFill>
                  <a:srgbClr val="474746"/>
                </a:solidFill>
              </a:rPr>
              <a:t>A few last </a:t>
            </a:r>
            <a:r>
              <a:rPr lang="en-US" sz="2400" dirty="0">
                <a:solidFill>
                  <a:srgbClr val="474746"/>
                </a:solidFill>
              </a:rPr>
              <a:t>B</a:t>
            </a:r>
            <a:r>
              <a:rPr lang="en-US" sz="2400" dirty="0" smtClean="0">
                <a:solidFill>
                  <a:srgbClr val="474746"/>
                </a:solidFill>
              </a:rPr>
              <a:t>est Practices!</a:t>
            </a:r>
            <a:endParaRPr lang="en-US" sz="2400" dirty="0">
              <a:solidFill>
                <a:srgbClr val="474746"/>
              </a:solidFill>
            </a:endParaRPr>
          </a:p>
        </p:txBody>
      </p:sp>
      <p:pic>
        <p:nvPicPr>
          <p:cNvPr id="5" name="Picture 4" descr="Clouds No B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2121" y="1418277"/>
            <a:ext cx="2764140" cy="123842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571921" y="1494477"/>
            <a:ext cx="1600200" cy="856927"/>
            <a:chOff x="1524000" y="895350"/>
            <a:chExt cx="1600200" cy="856927"/>
          </a:xfrm>
        </p:grpSpPr>
        <p:pic>
          <p:nvPicPr>
            <p:cNvPr id="7" name="Picture 6" descr="cloud-3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0" y="895350"/>
              <a:ext cx="366008" cy="228600"/>
            </a:xfrm>
            <a:prstGeom prst="rect">
              <a:avLst/>
            </a:prstGeom>
          </p:spPr>
        </p:pic>
        <p:pic>
          <p:nvPicPr>
            <p:cNvPr id="8" name="Picture 7" descr="cloud-3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905000" y="1200150"/>
              <a:ext cx="609600" cy="380742"/>
            </a:xfrm>
            <a:prstGeom prst="rect">
              <a:avLst/>
            </a:prstGeom>
          </p:spPr>
        </p:pic>
        <p:pic>
          <p:nvPicPr>
            <p:cNvPr id="9" name="Picture 8" descr="cloud-3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2200" y="1276350"/>
              <a:ext cx="762000" cy="475927"/>
            </a:xfrm>
            <a:prstGeom prst="rect">
              <a:avLst/>
            </a:prstGeom>
          </p:spPr>
        </p:pic>
        <p:pic>
          <p:nvPicPr>
            <p:cNvPr id="10" name="Picture 9" descr="cloud-3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4600" y="971550"/>
              <a:ext cx="366008" cy="2286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 flipH="1">
            <a:off x="5991521" y="1646877"/>
            <a:ext cx="1600200" cy="856927"/>
            <a:chOff x="1524000" y="895350"/>
            <a:chExt cx="1600200" cy="856927"/>
          </a:xfrm>
        </p:grpSpPr>
        <p:pic>
          <p:nvPicPr>
            <p:cNvPr id="12" name="Picture 11" descr="cloud-3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0" y="895350"/>
              <a:ext cx="366008" cy="228600"/>
            </a:xfrm>
            <a:prstGeom prst="rect">
              <a:avLst/>
            </a:prstGeom>
          </p:spPr>
        </p:pic>
        <p:pic>
          <p:nvPicPr>
            <p:cNvPr id="13" name="Picture 12" descr="cloud-3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828800" y="1200150"/>
              <a:ext cx="609600" cy="380742"/>
            </a:xfrm>
            <a:prstGeom prst="rect">
              <a:avLst/>
            </a:prstGeom>
          </p:spPr>
        </p:pic>
        <p:pic>
          <p:nvPicPr>
            <p:cNvPr id="14" name="Picture 13" descr="cloud-3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2200" y="1276350"/>
              <a:ext cx="762000" cy="475927"/>
            </a:xfrm>
            <a:prstGeom prst="rect">
              <a:avLst/>
            </a:prstGeom>
          </p:spPr>
        </p:pic>
        <p:pic>
          <p:nvPicPr>
            <p:cNvPr id="15" name="Picture 14" descr="cloud-3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4600" y="971550"/>
              <a:ext cx="366008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8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Practices for Lambda functions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11"/>
          <p:cNvSpPr txBox="1">
            <a:spLocks/>
          </p:cNvSpPr>
          <p:nvPr/>
        </p:nvSpPr>
        <p:spPr>
          <a:xfrm>
            <a:off x="175567" y="1043942"/>
            <a:ext cx="4472633" cy="16107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4D4D4C"/>
                </a:solidFill>
              </a:rPr>
              <a:t>Memory</a:t>
            </a:r>
          </a:p>
          <a:p>
            <a:pPr lvl="1"/>
            <a:r>
              <a:rPr lang="en-US" sz="1600" dirty="0" smtClean="0">
                <a:solidFill>
                  <a:srgbClr val="4D4D4C"/>
                </a:solidFill>
              </a:rPr>
              <a:t>CPU proportional to memory</a:t>
            </a:r>
          </a:p>
          <a:p>
            <a:pPr lvl="1"/>
            <a:r>
              <a:rPr lang="en-US" sz="1600" dirty="0" smtClean="0">
                <a:solidFill>
                  <a:srgbClr val="4D4D4C"/>
                </a:solidFill>
              </a:rPr>
              <a:t>Increasing =memory makes your code execute faster (if CPU bound)</a:t>
            </a:r>
            <a:endParaRPr lang="en-US" sz="1600" dirty="0">
              <a:solidFill>
                <a:srgbClr val="4D4D4C"/>
              </a:solidFill>
            </a:endParaRPr>
          </a:p>
          <a:p>
            <a:endParaRPr lang="en-US" sz="2000" b="1" dirty="0" smtClean="0">
              <a:solidFill>
                <a:srgbClr val="F79646"/>
              </a:solidFill>
            </a:endParaRPr>
          </a:p>
        </p:txBody>
      </p:sp>
      <p:sp>
        <p:nvSpPr>
          <p:cNvPr id="6" name="Content Placeholder 11"/>
          <p:cNvSpPr txBox="1">
            <a:spLocks/>
          </p:cNvSpPr>
          <p:nvPr/>
        </p:nvSpPr>
        <p:spPr>
          <a:xfrm>
            <a:off x="198734" y="2691928"/>
            <a:ext cx="4472633" cy="16107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4D4D4C"/>
                </a:solidFill>
              </a:rPr>
              <a:t>Timeout</a:t>
            </a:r>
          </a:p>
          <a:p>
            <a:pPr lvl="1"/>
            <a:r>
              <a:rPr lang="en-US" sz="1600" dirty="0" smtClean="0">
                <a:solidFill>
                  <a:srgbClr val="4D4D4C"/>
                </a:solidFill>
              </a:rPr>
              <a:t>Increasing timeout allows for longer functions, but more wait in case of errors</a:t>
            </a:r>
            <a:endParaRPr lang="en-US" sz="2000" b="1" dirty="0" smtClean="0">
              <a:solidFill>
                <a:srgbClr val="F79646"/>
              </a:solidFill>
            </a:endParaRPr>
          </a:p>
        </p:txBody>
      </p:sp>
      <p:sp>
        <p:nvSpPr>
          <p:cNvPr id="7" name="Content Placeholder 11"/>
          <p:cNvSpPr txBox="1">
            <a:spLocks/>
          </p:cNvSpPr>
          <p:nvPr/>
        </p:nvSpPr>
        <p:spPr>
          <a:xfrm>
            <a:off x="4671367" y="1043942"/>
            <a:ext cx="4327577" cy="16107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4D4D4C"/>
                </a:solidFill>
              </a:rPr>
              <a:t>Understand container re-use</a:t>
            </a:r>
          </a:p>
          <a:p>
            <a:pPr lvl="1"/>
            <a:r>
              <a:rPr lang="en-US" sz="1600" dirty="0" smtClean="0">
                <a:solidFill>
                  <a:srgbClr val="4D4D4C"/>
                </a:solidFill>
              </a:rPr>
              <a:t>Cold Start, Warm Start, Hot Start</a:t>
            </a:r>
          </a:p>
          <a:p>
            <a:pPr lvl="1"/>
            <a:r>
              <a:rPr lang="en-US" sz="1600" dirty="0" smtClean="0">
                <a:solidFill>
                  <a:srgbClr val="4D4D4C"/>
                </a:solidFill>
              </a:rPr>
              <a:t>If start time is crucial, create a scheduled function to keep the Lambda function “warm”</a:t>
            </a:r>
            <a:endParaRPr lang="en-US" sz="1600" b="1" dirty="0" smtClean="0">
              <a:solidFill>
                <a:srgbClr val="4D4D4C"/>
              </a:solidFill>
            </a:endParaRPr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4671367" y="2837459"/>
            <a:ext cx="4472633" cy="16107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4D4D4C"/>
                </a:solidFill>
              </a:rPr>
              <a:t>Be aware of safety throttles</a:t>
            </a:r>
          </a:p>
          <a:p>
            <a:pPr lvl="1"/>
            <a:r>
              <a:rPr lang="en-US" sz="1600" dirty="0" smtClean="0">
                <a:solidFill>
                  <a:srgbClr val="4D4D4C"/>
                </a:solidFill>
              </a:rPr>
              <a:t>AWS Lambda has a safety throttle of 100 concurrent function invocations</a:t>
            </a:r>
          </a:p>
          <a:p>
            <a:pPr lvl="1"/>
            <a:r>
              <a:rPr lang="en-US" sz="1600" dirty="0">
                <a:solidFill>
                  <a:srgbClr val="4D4D4C"/>
                </a:solidFill>
              </a:rPr>
              <a:t>C</a:t>
            </a:r>
            <a:r>
              <a:rPr lang="en-US" sz="1600" dirty="0" smtClean="0">
                <a:solidFill>
                  <a:srgbClr val="4D4D4C"/>
                </a:solidFill>
              </a:rPr>
              <a:t>an be raised to any limit via our support team</a:t>
            </a:r>
          </a:p>
        </p:txBody>
      </p:sp>
    </p:spTree>
    <p:extLst>
      <p:ext uri="{BB962C8B-B14F-4D97-AF65-F5344CB8AC3E}">
        <p14:creationId xmlns:p14="http://schemas.microsoft.com/office/powerpoint/2010/main" val="8759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00910" y="2989198"/>
            <a:ext cx="3683000" cy="69702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Olivier Klein </a:t>
            </a:r>
            <a:r>
              <a:rPr lang="zh-CN" altLang="en-US" dirty="0" smtClean="0"/>
              <a:t>奧樂凱</a:t>
            </a:r>
            <a:endParaRPr lang="en-US" dirty="0" smtClean="0"/>
          </a:p>
          <a:p>
            <a:pPr algn="l"/>
            <a:r>
              <a:rPr lang="en-US" dirty="0" smtClean="0"/>
              <a:t>Senior Solutions Architect, AWS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4100909" y="3666681"/>
            <a:ext cx="3683000" cy="85543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2"/>
                </a:solidFill>
              </a:rPr>
              <a:t>1</a:t>
            </a:r>
            <a:r>
              <a:rPr lang="en-US" sz="1600" baseline="30000" dirty="0" smtClean="0">
                <a:solidFill>
                  <a:schemeClr val="tx2"/>
                </a:solidFill>
              </a:rPr>
              <a:t>st</a:t>
            </a:r>
            <a:r>
              <a:rPr lang="en-US" sz="1600" dirty="0" smtClean="0">
                <a:solidFill>
                  <a:schemeClr val="tx2"/>
                </a:solidFill>
              </a:rPr>
              <a:t> September 2016</a:t>
            </a:r>
          </a:p>
        </p:txBody>
      </p:sp>
      <p:pic>
        <p:nvPicPr>
          <p:cNvPr id="12" name="Picture 11" descr="Deck_Laptop-Light-Ap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16" y="2693563"/>
            <a:ext cx="2033859" cy="2033859"/>
          </a:xfrm>
          <a:prstGeom prst="rect">
            <a:avLst/>
          </a:prstGeom>
        </p:spPr>
      </p:pic>
      <p:pic>
        <p:nvPicPr>
          <p:cNvPr id="13" name="Picture 12" descr="Deck_LocationPin-AW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75" y="2835906"/>
            <a:ext cx="949864" cy="94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7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Lambda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24751" y="2350695"/>
            <a:ext cx="1739616" cy="416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Auto Scaling</a:t>
            </a:r>
          </a:p>
        </p:txBody>
      </p:sp>
      <p:pic>
        <p:nvPicPr>
          <p:cNvPr id="18" name="Picture 17" descr="Number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51" y="1893495"/>
            <a:ext cx="294380" cy="40595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87418" y="3805436"/>
            <a:ext cx="1921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Focus on business logic, not </a:t>
            </a:r>
            <a:r>
              <a:rPr lang="en-US" sz="1600" dirty="0" smtClean="0"/>
              <a:t>infrastructure.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009642" y="2362905"/>
            <a:ext cx="1917984" cy="416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Zero Administration</a:t>
            </a:r>
          </a:p>
        </p:txBody>
      </p:sp>
      <p:pic>
        <p:nvPicPr>
          <p:cNvPr id="21" name="Picture 20" descr="Number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14" y="1910170"/>
            <a:ext cx="294379" cy="40595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413784" y="3793226"/>
            <a:ext cx="18449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Lambda scales the infrastructure </a:t>
            </a:r>
            <a:r>
              <a:rPr lang="en-US" sz="1600" dirty="0" smtClean="0"/>
              <a:t>to </a:t>
            </a:r>
            <a:r>
              <a:rPr lang="en-US" sz="1600" dirty="0"/>
              <a:t>match the event </a:t>
            </a:r>
            <a:r>
              <a:rPr lang="en-US" sz="1600" dirty="0" smtClean="0"/>
              <a:t>rate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5545168" y="2362905"/>
            <a:ext cx="2085042" cy="416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Your Own Code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25" name="Picture 24" descr="Number 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061" y="1905705"/>
            <a:ext cx="294379" cy="40595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5835" y="99467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“</a:t>
            </a:r>
            <a:r>
              <a:rPr lang="en-US" dirty="0" smtClean="0"/>
              <a:t>Run your code </a:t>
            </a:r>
            <a:r>
              <a:rPr lang="en-US" b="1" dirty="0" smtClean="0">
                <a:solidFill>
                  <a:schemeClr val="accent2"/>
                </a:solidFill>
              </a:rPr>
              <a:t>highly-available </a:t>
            </a:r>
            <a:r>
              <a:rPr lang="en-US" dirty="0" smtClean="0"/>
              <a:t>in the cloud in </a:t>
            </a:r>
            <a:r>
              <a:rPr lang="en-US" b="1" dirty="0" smtClean="0">
                <a:solidFill>
                  <a:srgbClr val="F7A028"/>
                </a:solidFill>
              </a:rPr>
              <a:t>response to events </a:t>
            </a:r>
            <a:r>
              <a:rPr lang="en-US" dirty="0" smtClean="0"/>
              <a:t>and scale </a:t>
            </a:r>
            <a:r>
              <a:rPr lang="en-US" b="1" dirty="0" smtClean="0">
                <a:solidFill>
                  <a:srgbClr val="F7A028"/>
                </a:solidFill>
              </a:rPr>
              <a:t>without any servers </a:t>
            </a:r>
            <a:r>
              <a:rPr lang="en-US" dirty="0" smtClean="0"/>
              <a:t>to manage</a:t>
            </a:r>
            <a:r>
              <a:rPr lang="en-US" dirty="0" smtClean="0">
                <a:latin typeface="Arial"/>
                <a:cs typeface="Arial"/>
              </a:rPr>
              <a:t>”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65536" y="3805436"/>
            <a:ext cx="21841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Write your own code in JavaScript, Java or Python</a:t>
            </a:r>
            <a:endParaRPr lang="en-US" sz="1600" dirty="0">
              <a:latin typeface="+mj-lt"/>
            </a:endParaRPr>
          </a:p>
        </p:txBody>
      </p:sp>
      <p:pic>
        <p:nvPicPr>
          <p:cNvPr id="30" name="Picture 29" descr="Deck_Laptop-Dark-CodeSpli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58" y="2709868"/>
            <a:ext cx="1233690" cy="1233690"/>
          </a:xfrm>
          <a:prstGeom prst="rect">
            <a:avLst/>
          </a:prstGeom>
        </p:spPr>
      </p:pic>
      <p:pic>
        <p:nvPicPr>
          <p:cNvPr id="32" name="Picture 31" descr="Deck_Scale-Instantl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499" y="2816252"/>
            <a:ext cx="972888" cy="972888"/>
          </a:xfrm>
          <a:prstGeom prst="rect">
            <a:avLst/>
          </a:prstGeom>
        </p:spPr>
      </p:pic>
      <p:pic>
        <p:nvPicPr>
          <p:cNvPr id="33" name="Picture 32" descr="Deck_App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54" y="2785530"/>
            <a:ext cx="983128" cy="98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0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 Infrastructure to Manage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909720"/>
            <a:ext cx="5312025" cy="3553926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Focus on business logic, not infrastructure</a:t>
            </a:r>
          </a:p>
          <a:p>
            <a:r>
              <a:rPr lang="en-US" sz="2000" dirty="0">
                <a:solidFill>
                  <a:schemeClr val="tx1"/>
                </a:solidFill>
              </a:rPr>
              <a:t>Upload your code; AWS Lambda handles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Capacity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Scaling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Deployment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Monitoring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Logging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Web service front end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Security patching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648145" y="1056573"/>
            <a:ext cx="2754681" cy="3237880"/>
            <a:chOff x="5722849" y="724533"/>
            <a:chExt cx="2754681" cy="3237880"/>
          </a:xfrm>
        </p:grpSpPr>
        <p:pic>
          <p:nvPicPr>
            <p:cNvPr id="5" name="Picture 4" descr="Deck_File-Code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8050" y="724533"/>
              <a:ext cx="2399480" cy="2399480"/>
            </a:xfrm>
            <a:prstGeom prst="rect">
              <a:avLst/>
            </a:prstGeom>
          </p:spPr>
        </p:pic>
        <p:pic>
          <p:nvPicPr>
            <p:cNvPr id="4" name="Picture 3" descr="Deck_Cloud-Se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849" y="1562933"/>
              <a:ext cx="2399480" cy="2399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401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Automatic Scaling</a:t>
            </a:r>
            <a:endParaRPr lang="en-US" dirty="0"/>
          </a:p>
        </p:txBody>
      </p:sp>
      <p:sp>
        <p:nvSpPr>
          <p:cNvPr id="4" name="Content Placeholder 11"/>
          <p:cNvSpPr txBox="1">
            <a:spLocks/>
          </p:cNvSpPr>
          <p:nvPr/>
        </p:nvSpPr>
        <p:spPr>
          <a:xfrm>
            <a:off x="377294" y="795264"/>
            <a:ext cx="6222885" cy="380451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Lambda scales to match the event rate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Don</a:t>
            </a:r>
            <a:r>
              <a:rPr lang="uk-UA" dirty="0" smtClean="0"/>
              <a:t>’</a:t>
            </a:r>
            <a:r>
              <a:rPr lang="en-US" dirty="0" smtClean="0"/>
              <a:t>t worry about over or under provisioning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Pay only for what you use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New app or successful app, Lambda matches your scale</a:t>
            </a:r>
          </a:p>
        </p:txBody>
      </p:sp>
    </p:spTree>
    <p:extLst>
      <p:ext uri="{BB962C8B-B14F-4D97-AF65-F5344CB8AC3E}">
        <p14:creationId xmlns:p14="http://schemas.microsoft.com/office/powerpoint/2010/main" val="415924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Fine</a:t>
            </a:r>
            <a:r>
              <a:rPr lang="en-US" dirty="0" smtClean="0">
                <a:solidFill>
                  <a:schemeClr val="tx1"/>
                </a:solidFill>
              </a:rPr>
              <a:t>-Grained Pricing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567780" y="3318212"/>
            <a:ext cx="2692309" cy="1181569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</a:rPr>
              <a:t>Free Tier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1M requests and 400,000 GBs of compute.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Every month, every customer.</a:t>
            </a:r>
          </a:p>
        </p:txBody>
      </p:sp>
      <p:sp>
        <p:nvSpPr>
          <p:cNvPr id="7" name="Content Placeholder 11"/>
          <p:cNvSpPr txBox="1">
            <a:spLocks/>
          </p:cNvSpPr>
          <p:nvPr/>
        </p:nvSpPr>
        <p:spPr>
          <a:xfrm>
            <a:off x="3580098" y="835262"/>
            <a:ext cx="5420148" cy="380451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 smtClean="0"/>
              <a:t>Compute time in 100ms increments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Low request charge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No hourly, daily or monthly minimums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No per-device fees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 smtClean="0"/>
              <a:t>Never pay for idle!</a:t>
            </a:r>
          </a:p>
        </p:txBody>
      </p:sp>
      <p:pic>
        <p:nvPicPr>
          <p:cNvPr id="8" name="Picture 7" descr="Deck_Cloud-S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14" y="1159814"/>
            <a:ext cx="1723797" cy="1723797"/>
          </a:xfrm>
          <a:prstGeom prst="rect">
            <a:avLst/>
          </a:prstGeom>
        </p:spPr>
      </p:pic>
      <p:pic>
        <p:nvPicPr>
          <p:cNvPr id="9" name="Picture 8" descr="Deck_PriceDro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85" y="1359934"/>
            <a:ext cx="2023652" cy="202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8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Lambda – Event Driven Compute</a:t>
            </a:r>
            <a:endParaRPr lang="en-US" dirty="0"/>
          </a:p>
        </p:txBody>
      </p:sp>
      <p:sp>
        <p:nvSpPr>
          <p:cNvPr id="3" name="Content Placeholder 11"/>
          <p:cNvSpPr txBox="1">
            <a:spLocks/>
          </p:cNvSpPr>
          <p:nvPr/>
        </p:nvSpPr>
        <p:spPr>
          <a:xfrm>
            <a:off x="229539" y="1014793"/>
            <a:ext cx="6143552" cy="312491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chemeClr val="accent2"/>
                </a:solidFill>
              </a:rPr>
              <a:t>Stateless code </a:t>
            </a:r>
            <a:r>
              <a:rPr lang="en-US" dirty="0" smtClean="0"/>
              <a:t>called Lambda functions</a:t>
            </a:r>
            <a:endParaRPr lang="en-US" b="1" dirty="0">
              <a:solidFill>
                <a:srgbClr val="F79646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 smtClean="0"/>
              <a:t>Invoke </a:t>
            </a:r>
            <a:r>
              <a:rPr lang="en-US" dirty="0"/>
              <a:t>Lambda functions straight from your </a:t>
            </a:r>
            <a:r>
              <a:rPr lang="en-US" b="1" dirty="0">
                <a:solidFill>
                  <a:srgbClr val="F7A028"/>
                </a:solidFill>
              </a:rPr>
              <a:t>browser</a:t>
            </a:r>
            <a:r>
              <a:rPr lang="en-US" dirty="0">
                <a:solidFill>
                  <a:srgbClr val="F7A028"/>
                </a:solidFill>
              </a:rPr>
              <a:t> </a:t>
            </a:r>
            <a:r>
              <a:rPr lang="en-US" dirty="0"/>
              <a:t>or even your </a:t>
            </a:r>
            <a:r>
              <a:rPr lang="en-US" b="1" dirty="0">
                <a:solidFill>
                  <a:srgbClr val="F7A028"/>
                </a:solidFill>
              </a:rPr>
              <a:t>mobile </a:t>
            </a:r>
            <a:r>
              <a:rPr lang="en-US" b="1" dirty="0" smtClean="0">
                <a:solidFill>
                  <a:srgbClr val="F7A028"/>
                </a:solidFill>
              </a:rPr>
              <a:t>app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Trigger </a:t>
            </a:r>
            <a:r>
              <a:rPr lang="en-US" dirty="0"/>
              <a:t>functions </a:t>
            </a:r>
            <a:r>
              <a:rPr lang="en-US" b="1" dirty="0">
                <a:solidFill>
                  <a:srgbClr val="F7A028"/>
                </a:solidFill>
              </a:rPr>
              <a:t>by events </a:t>
            </a:r>
            <a:r>
              <a:rPr lang="en-US" dirty="0"/>
              <a:t>(state transitions) in other services:</a:t>
            </a:r>
          </a:p>
          <a:p>
            <a:pPr marL="1085850" lvl="1" indent="-342900">
              <a:lnSpc>
                <a:spcPct val="120000"/>
              </a:lnSpc>
            </a:pPr>
            <a:r>
              <a:rPr lang="en-US" dirty="0"/>
              <a:t>New file in S3</a:t>
            </a:r>
          </a:p>
          <a:p>
            <a:pPr marL="1085850" lvl="1" indent="-342900">
              <a:lnSpc>
                <a:spcPct val="120000"/>
              </a:lnSpc>
            </a:pPr>
            <a:r>
              <a:rPr lang="en-US" dirty="0"/>
              <a:t>New item in </a:t>
            </a:r>
            <a:r>
              <a:rPr lang="en-US" dirty="0" err="1"/>
              <a:t>DynamoDB</a:t>
            </a:r>
            <a:endParaRPr lang="en-US" dirty="0"/>
          </a:p>
          <a:p>
            <a:pPr marL="1085850" lvl="1" indent="-342900">
              <a:lnSpc>
                <a:spcPct val="120000"/>
              </a:lnSpc>
            </a:pPr>
            <a:r>
              <a:rPr lang="en-US" dirty="0"/>
              <a:t>New message in your Kinesis stream</a:t>
            </a:r>
          </a:p>
        </p:txBody>
      </p:sp>
      <p:cxnSp>
        <p:nvCxnSpPr>
          <p:cNvPr id="6" name="Curved Connector 30"/>
          <p:cNvCxnSpPr>
            <a:stCxn id="18" idx="2"/>
          </p:cNvCxnSpPr>
          <p:nvPr/>
        </p:nvCxnSpPr>
        <p:spPr>
          <a:xfrm>
            <a:off x="7594644" y="1988164"/>
            <a:ext cx="19029" cy="989982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30"/>
          <p:cNvCxnSpPr>
            <a:stCxn id="9" idx="2"/>
          </p:cNvCxnSpPr>
          <p:nvPr/>
        </p:nvCxnSpPr>
        <p:spPr>
          <a:xfrm flipH="1">
            <a:off x="7792261" y="2010803"/>
            <a:ext cx="580414" cy="580370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975" y="1015648"/>
            <a:ext cx="667584" cy="65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000615" y="1672249"/>
            <a:ext cx="74412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474746"/>
                </a:solidFill>
                <a:latin typeface="Helvetica Neue"/>
                <a:cs typeface="Helvetica Neue"/>
              </a:rPr>
              <a:t>Amazon Kinesis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20036" y="3272998"/>
            <a:ext cx="114348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474746"/>
                </a:solidFill>
                <a:latin typeface="Helvetica Neue"/>
                <a:cs typeface="Helvetica Neue"/>
              </a:rPr>
              <a:t>AWS Lambda</a:t>
            </a:r>
            <a:endParaRPr lang="en-US" sz="1100" dirty="0">
              <a:solidFill>
                <a:srgbClr val="474746"/>
              </a:solidFill>
              <a:latin typeface="Helvetica Neue"/>
              <a:cs typeface="Helvetica Neue"/>
            </a:endParaRPr>
          </a:p>
        </p:txBody>
      </p:sp>
      <p:cxnSp>
        <p:nvCxnSpPr>
          <p:cNvPr id="11" name="Curved Connector 30"/>
          <p:cNvCxnSpPr>
            <a:stCxn id="17" idx="2"/>
          </p:cNvCxnSpPr>
          <p:nvPr/>
        </p:nvCxnSpPr>
        <p:spPr>
          <a:xfrm>
            <a:off x="6883461" y="2014364"/>
            <a:ext cx="740133" cy="795101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5481" y="3607874"/>
            <a:ext cx="773932" cy="7739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9735" y="3668503"/>
            <a:ext cx="606201" cy="6062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7779" y="1049620"/>
            <a:ext cx="514304" cy="574810"/>
          </a:xfrm>
          <a:prstGeom prst="rect">
            <a:avLst/>
          </a:prstGeom>
        </p:spPr>
      </p:pic>
      <p:pic>
        <p:nvPicPr>
          <p:cNvPr id="16" name="Picture 15" descr="S3-Bucket.png"/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1724" y="982943"/>
            <a:ext cx="731520" cy="7315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40191" y="1675810"/>
            <a:ext cx="68654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474746"/>
                </a:solidFill>
                <a:latin typeface="Helvetica Neue"/>
                <a:cs typeface="Helvetica Neue"/>
              </a:rPr>
              <a:t>Amazon S3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08515" y="1649610"/>
            <a:ext cx="77225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474746"/>
                </a:solidFill>
                <a:latin typeface="Helvetica Neue"/>
                <a:cs typeface="Helvetica Neue"/>
              </a:rPr>
              <a:t>Amazon </a:t>
            </a:r>
            <a:r>
              <a:rPr lang="en-US" sz="1100" dirty="0" err="1" smtClean="0">
                <a:solidFill>
                  <a:srgbClr val="474746"/>
                </a:solidFill>
                <a:latin typeface="Helvetica Neue"/>
                <a:cs typeface="Helvetica Neue"/>
              </a:rPr>
              <a:t>DynamoDB</a:t>
            </a:r>
            <a:endParaRPr lang="en-US" sz="1100" dirty="0" smtClean="0">
              <a:solidFill>
                <a:srgbClr val="474746"/>
              </a:solidFill>
              <a:latin typeface="Helvetica Neue"/>
              <a:cs typeface="Helvetica Neue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8" r="25578"/>
          <a:stretch/>
        </p:blipFill>
        <p:spPr>
          <a:xfrm>
            <a:off x="7168845" y="2428081"/>
            <a:ext cx="851598" cy="8449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8353" y="3694544"/>
            <a:ext cx="559955" cy="55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4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410722" y="1164604"/>
            <a:ext cx="731520" cy="977069"/>
            <a:chOff x="1051197" y="1243721"/>
            <a:chExt cx="731520" cy="977069"/>
          </a:xfrm>
        </p:grpSpPr>
        <p:pic>
          <p:nvPicPr>
            <p:cNvPr id="5" name="Picture 4" descr="S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197" y="1243721"/>
              <a:ext cx="731520" cy="73152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56659" y="2051513"/>
              <a:ext cx="72059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 smtClean="0">
                  <a:latin typeface="Helvetica Neue"/>
                  <a:cs typeface="Helvetica Neue"/>
                </a:rPr>
                <a:t>Amazon S3</a:t>
              </a:r>
              <a:endParaRPr lang="en-US" sz="1100" dirty="0">
                <a:latin typeface="Helvetica Neue"/>
                <a:cs typeface="Helvetica Neue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261243" y="1164604"/>
            <a:ext cx="847076" cy="1146346"/>
            <a:chOff x="3048391" y="1243721"/>
            <a:chExt cx="847076" cy="1146346"/>
          </a:xfrm>
        </p:grpSpPr>
        <p:pic>
          <p:nvPicPr>
            <p:cNvPr id="7" name="Picture 6" descr="DynamoDB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6169" y="1243721"/>
              <a:ext cx="731520" cy="7315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048391" y="2051513"/>
              <a:ext cx="84707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 smtClean="0">
                  <a:latin typeface="Helvetica Neue"/>
                  <a:cs typeface="Helvetica Neue"/>
                </a:rPr>
                <a:t>Amazon DynamoDB</a:t>
              </a:r>
              <a:endParaRPr lang="en-US" sz="1100" dirty="0">
                <a:latin typeface="Helvetica Neue"/>
                <a:cs typeface="Helvetica Neue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227320" y="1164604"/>
            <a:ext cx="853160" cy="1146346"/>
            <a:chOff x="5089046" y="1243721"/>
            <a:chExt cx="853160" cy="1146346"/>
          </a:xfrm>
        </p:grpSpPr>
        <p:sp>
          <p:nvSpPr>
            <p:cNvPr id="15" name="TextBox 14"/>
            <p:cNvSpPr txBox="1"/>
            <p:nvPr/>
          </p:nvSpPr>
          <p:spPr>
            <a:xfrm>
              <a:off x="5089046" y="2051513"/>
              <a:ext cx="85316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 smtClean="0">
                  <a:latin typeface="Helvetica Neue"/>
                  <a:cs typeface="Helvetica Neue"/>
                </a:rPr>
                <a:t>Amazon Kinesis</a:t>
              </a:r>
              <a:endParaRPr lang="en-US" sz="1100" dirty="0">
                <a:latin typeface="Helvetica Neue"/>
                <a:cs typeface="Helvetica Neue"/>
              </a:endParaRPr>
            </a:p>
          </p:txBody>
        </p:sp>
        <p:pic>
          <p:nvPicPr>
            <p:cNvPr id="16" name="Picture 15" descr="Kinesis.ep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0826" y="1243721"/>
              <a:ext cx="609600" cy="73152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410722" y="3420037"/>
            <a:ext cx="997336" cy="1120034"/>
            <a:chOff x="918289" y="3035133"/>
            <a:chExt cx="997336" cy="1120034"/>
          </a:xfrm>
        </p:grpSpPr>
        <p:pic>
          <p:nvPicPr>
            <p:cNvPr id="13" name="Picture 12" descr="CloudFormatio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197" y="3035133"/>
              <a:ext cx="731520" cy="73152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918289" y="3832002"/>
              <a:ext cx="997336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 smtClean="0">
                  <a:latin typeface="Helvetica Neue"/>
                  <a:cs typeface="Helvetica Neue"/>
                </a:rPr>
                <a:t>AWS CloudFormation</a:t>
              </a:r>
              <a:endParaRPr lang="en-US" sz="1050" dirty="0">
                <a:latin typeface="Helvetica Neue"/>
                <a:cs typeface="Helvetica Neue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536461" y="3420037"/>
            <a:ext cx="967454" cy="966146"/>
            <a:chOff x="2975139" y="3035133"/>
            <a:chExt cx="967454" cy="966146"/>
          </a:xfrm>
        </p:grpSpPr>
        <p:sp>
          <p:nvSpPr>
            <p:cNvPr id="9" name="TextBox 8"/>
            <p:cNvSpPr txBox="1"/>
            <p:nvPr/>
          </p:nvSpPr>
          <p:spPr>
            <a:xfrm>
              <a:off x="2975139" y="3832002"/>
              <a:ext cx="96745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000">
                  <a:latin typeface="Helvetica Neue"/>
                  <a:cs typeface="Helvetica Neue"/>
                </a:defRPr>
              </a:lvl1pPr>
            </a:lstStyle>
            <a:p>
              <a:r>
                <a:rPr lang="en-US" sz="1100" dirty="0" smtClean="0"/>
                <a:t>AWS </a:t>
              </a:r>
              <a:r>
                <a:rPr lang="en-US" sz="1100" dirty="0"/>
                <a:t>CloudTrail</a:t>
              </a:r>
            </a:p>
          </p:txBody>
        </p:sp>
        <p:pic>
          <p:nvPicPr>
            <p:cNvPr id="10" name="Picture 9" descr="CloudTrail.eps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602" y="3035133"/>
              <a:ext cx="558528" cy="670233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713725" y="3427612"/>
            <a:ext cx="788160" cy="1135423"/>
            <a:chOff x="8261592" y="3035133"/>
            <a:chExt cx="788160" cy="1135423"/>
          </a:xfrm>
        </p:grpSpPr>
        <p:pic>
          <p:nvPicPr>
            <p:cNvPr id="11" name="Picture 10" descr="CloudWatch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9912" y="3035133"/>
              <a:ext cx="731520" cy="73152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261592" y="3832002"/>
              <a:ext cx="78816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 smtClean="0">
                  <a:latin typeface="Helvetica Neue"/>
                  <a:cs typeface="Helvetica Neue"/>
                </a:rPr>
                <a:t>Amazon </a:t>
              </a:r>
              <a:r>
                <a:rPr lang="en-US" sz="1100" dirty="0" err="1" smtClean="0">
                  <a:latin typeface="Helvetica Neue"/>
                  <a:cs typeface="Helvetica Neue"/>
                </a:rPr>
                <a:t>CloudWatch</a:t>
              </a:r>
              <a:endParaRPr lang="en-US" sz="1100" dirty="0">
                <a:latin typeface="Helvetica Neue"/>
                <a:cs typeface="Helvetica Neue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396085" y="4216906"/>
            <a:ext cx="83604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 smtClean="0">
                <a:latin typeface="Helvetica Neue"/>
                <a:cs typeface="Helvetica Neue"/>
              </a:rPr>
              <a:t>Amazon SNS</a:t>
            </a:r>
            <a:endParaRPr lang="en-US" sz="1100" dirty="0">
              <a:latin typeface="Helvetica Neue"/>
              <a:cs typeface="Helvetica Neue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55897" y="4216906"/>
            <a:ext cx="9674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00">
                <a:latin typeface="Helvetica Neue"/>
                <a:cs typeface="Helvetica Neue"/>
              </a:defRPr>
            </a:lvl1pPr>
          </a:lstStyle>
          <a:p>
            <a:r>
              <a:rPr lang="en-US" sz="1100" dirty="0" smtClean="0"/>
              <a:t>Amazon</a:t>
            </a:r>
            <a:br>
              <a:rPr lang="en-US" sz="1100" dirty="0" smtClean="0"/>
            </a:br>
            <a:r>
              <a:rPr lang="en-US" sz="1100" dirty="0" smtClean="0"/>
              <a:t>SES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6371229" y="1972396"/>
            <a:ext cx="93433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00">
                <a:latin typeface="Helvetica Neue"/>
                <a:cs typeface="Helvetica Neue"/>
              </a:defRPr>
            </a:lvl1pPr>
          </a:lstStyle>
          <a:p>
            <a:r>
              <a:rPr lang="en-US" sz="1100" dirty="0" smtClean="0"/>
              <a:t>Amazon</a:t>
            </a:r>
            <a:br>
              <a:rPr lang="en-US" sz="1100" dirty="0" smtClean="0"/>
            </a:br>
            <a:r>
              <a:rPr lang="en-US" sz="1100" dirty="0" smtClean="0"/>
              <a:t>API Gateway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3199482" y="1972396"/>
            <a:ext cx="93433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00">
                <a:latin typeface="Helvetica Neue"/>
                <a:cs typeface="Helvetica Neue"/>
              </a:defRPr>
            </a:lvl1pPr>
          </a:lstStyle>
          <a:p>
            <a:r>
              <a:rPr lang="en-US" sz="1100" dirty="0"/>
              <a:t>Amazon Cognito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570882" y="1972396"/>
            <a:ext cx="78816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 smtClean="0">
                <a:latin typeface="Helvetica Neue"/>
                <a:cs typeface="Helvetica Neue"/>
              </a:rPr>
              <a:t>AWS</a:t>
            </a:r>
            <a:br>
              <a:rPr lang="en-US" sz="1100" dirty="0" smtClean="0">
                <a:latin typeface="Helvetica Neue"/>
                <a:cs typeface="Helvetica Neue"/>
              </a:rPr>
            </a:br>
            <a:r>
              <a:rPr lang="en-US" sz="1100" dirty="0" smtClean="0">
                <a:latin typeface="Helvetica Neue"/>
                <a:cs typeface="Helvetica Neue"/>
              </a:rPr>
              <a:t>IoT</a:t>
            </a:r>
            <a:endParaRPr lang="en-US" sz="1100" dirty="0">
              <a:latin typeface="Helvetica Neue"/>
              <a:cs typeface="Helvetica Neue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171575" y="1076683"/>
            <a:ext cx="934334" cy="1234267"/>
            <a:chOff x="3883402" y="2177356"/>
            <a:chExt cx="934334" cy="1234267"/>
          </a:xfrm>
        </p:grpSpPr>
        <p:pic>
          <p:nvPicPr>
            <p:cNvPr id="43" name="Picture 2" descr="https://developer.amazon.com/public/binaries/content/gallery/sdk_echo_device3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1968" y="2177356"/>
              <a:ext cx="817202" cy="798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3883402" y="3073069"/>
              <a:ext cx="93433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000">
                  <a:latin typeface="Helvetica Neue"/>
                  <a:cs typeface="Helvetica Neue"/>
                </a:defRPr>
              </a:lvl1pPr>
            </a:lstStyle>
            <a:p>
              <a:r>
                <a:rPr lang="en-US" sz="1100" dirty="0" smtClean="0"/>
                <a:t>Amazon</a:t>
              </a:r>
              <a:br>
                <a:rPr lang="en-US" sz="1100" dirty="0" smtClean="0"/>
              </a:br>
              <a:r>
                <a:rPr lang="en-US" sz="1100" dirty="0" smtClean="0"/>
                <a:t>Alexa</a:t>
              </a:r>
              <a:endParaRPr lang="en-US" sz="1100" dirty="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380076" y="4216906"/>
            <a:ext cx="83604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 err="1" smtClean="0">
                <a:latin typeface="Helvetica Neue"/>
                <a:cs typeface="Helvetica Neue"/>
              </a:rPr>
              <a:t>Cron</a:t>
            </a:r>
            <a:r>
              <a:rPr lang="en-US" sz="1100" dirty="0" smtClean="0">
                <a:latin typeface="Helvetica Neue"/>
                <a:cs typeface="Helvetica Neue"/>
              </a:rPr>
              <a:t> events</a:t>
            </a:r>
            <a:endParaRPr lang="en-US" sz="1100" dirty="0">
              <a:latin typeface="Helvetica Neue"/>
              <a:cs typeface="Helvetica Neue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536765" y="779595"/>
            <a:ext cx="15007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2"/>
                </a:solidFill>
              </a:rPr>
              <a:t>DATA STORES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63743" y="779595"/>
            <a:ext cx="15007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2"/>
                </a:solidFill>
              </a:rPr>
              <a:t>ENDPOINTS</a:t>
            </a:r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584769" y="3000046"/>
            <a:ext cx="14047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/>
              <a:t>REPOSITORIES</a:t>
            </a:r>
            <a:endParaRPr lang="en-US" sz="1200" b="1" dirty="0"/>
          </a:p>
        </p:txBody>
      </p:sp>
      <p:sp>
        <p:nvSpPr>
          <p:cNvPr id="57" name="Rectangle 56"/>
          <p:cNvSpPr/>
          <p:nvPr/>
        </p:nvSpPr>
        <p:spPr>
          <a:xfrm>
            <a:off x="5364575" y="3000046"/>
            <a:ext cx="2899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/>
              <a:t>EVENT/MESSAGE SERVICES</a:t>
            </a:r>
            <a:endParaRPr lang="en-US" sz="1200" b="1" dirty="0"/>
          </a:p>
        </p:txBody>
      </p:sp>
      <p:sp>
        <p:nvSpPr>
          <p:cNvPr id="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Event Sources that integrate with AWS Lambda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319021" y="2502156"/>
            <a:ext cx="6097571" cy="2822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b="1" i="1" dirty="0" smtClean="0">
                <a:cs typeface="Arial" panose="020B0604020202020204" pitchFamily="34" charset="0"/>
              </a:rPr>
              <a:t>… and the list continues to grow.</a:t>
            </a:r>
            <a:endParaRPr lang="en-US" sz="1400" b="1" i="1" dirty="0">
              <a:cs typeface="Arial" panose="020B0604020202020204" pitchFamily="34" charset="0"/>
            </a:endParaRPr>
          </a:p>
        </p:txBody>
      </p:sp>
      <p:pic>
        <p:nvPicPr>
          <p:cNvPr id="49" name="Picture 48" descr="backplane-logo-large.jp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5500" y="1237584"/>
            <a:ext cx="548546" cy="666634"/>
          </a:xfrm>
          <a:prstGeom prst="rect">
            <a:avLst/>
          </a:prstGeom>
        </p:spPr>
      </p:pic>
      <p:pic>
        <p:nvPicPr>
          <p:cNvPr id="52" name="Picture 51" descr="SNS.png"/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FF90E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859" y="3384658"/>
            <a:ext cx="771672" cy="78149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7338" y="1162843"/>
            <a:ext cx="733281" cy="733281"/>
          </a:xfrm>
          <a:prstGeom prst="rect">
            <a:avLst/>
          </a:prstGeom>
        </p:spPr>
      </p:pic>
      <p:pic>
        <p:nvPicPr>
          <p:cNvPr id="18" name="Picture 17" descr="Internet-Of-Things_AWSIoT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13" y="1204615"/>
            <a:ext cx="566903" cy="685007"/>
          </a:xfrm>
          <a:prstGeom prst="rect">
            <a:avLst/>
          </a:prstGeom>
        </p:spPr>
      </p:pic>
      <p:pic>
        <p:nvPicPr>
          <p:cNvPr id="22" name="Picture 21" descr="Application-Services_AmazonSES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287" y="3399254"/>
            <a:ext cx="848655" cy="848655"/>
          </a:xfrm>
          <a:prstGeom prst="rect">
            <a:avLst/>
          </a:prstGeom>
        </p:spPr>
      </p:pic>
      <p:pic>
        <p:nvPicPr>
          <p:cNvPr id="23" name="Picture 22" descr="On-Demand-Workforce_AmazonMechanicalTurk_humanintelligencetasks.eps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31" y="3164650"/>
            <a:ext cx="1270000" cy="12700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737665" y="4220574"/>
            <a:ext cx="78816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 smtClean="0">
                <a:latin typeface="Helvetica Neue"/>
                <a:cs typeface="Helvetica Neue"/>
              </a:rPr>
              <a:t>Amazon </a:t>
            </a:r>
            <a:r>
              <a:rPr lang="en-US" sz="1100" dirty="0" err="1" smtClean="0">
                <a:latin typeface="Helvetica Neue"/>
                <a:cs typeface="Helvetica Neue"/>
              </a:rPr>
              <a:t>Config</a:t>
            </a:r>
            <a:endParaRPr lang="en-US" sz="1100" dirty="0">
              <a:latin typeface="Helvetica Neue"/>
              <a:cs typeface="Helvetica Neue"/>
            </a:endParaRPr>
          </a:p>
        </p:txBody>
      </p:sp>
      <p:pic>
        <p:nvPicPr>
          <p:cNvPr id="2" name="Picture 1" descr="Management-Tools_AWSConfig.eps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104" y="3399844"/>
            <a:ext cx="795004" cy="7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2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xmlns:p14="http://schemas.microsoft.com/office/powerpoint/2010/main" spd="med" advTm="1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ckTemplate-AWS">
  <a:themeElements>
    <a:clrScheme name="Custom 1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AWS-Enterprise-Summit-Light-Template [Read-Only]" id="{B806F62C-E793-46E2-BF37-C3E1BBF04CB2}" vid="{C2DFA117-14A9-4551-B082-F2AF39AC4D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597C89A-FD0C-431E-81F6-90225B937683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AWS-Enterprise-Summit-Light-Template</Template>
  <TotalTime>1064</TotalTime>
  <Words>1030</Words>
  <Application>Microsoft Macintosh PowerPoint</Application>
  <PresentationFormat>On-screen Show (16:9)</PresentationFormat>
  <Paragraphs>269</Paragraphs>
  <Slides>35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DeckTemplate-AWS</vt:lpstr>
      <vt:lpstr>PowerPoint Presentation</vt:lpstr>
      <vt:lpstr>AWS Global Infrastructure</vt:lpstr>
      <vt:lpstr>AWS Global Infrastructure</vt:lpstr>
      <vt:lpstr>AWS Lambda</vt:lpstr>
      <vt:lpstr>No Infrastructure to Manage</vt:lpstr>
      <vt:lpstr>Automatic Scaling</vt:lpstr>
      <vt:lpstr>Fine-Grained Pricing</vt:lpstr>
      <vt:lpstr>AWS Lambda – Event Driven Compute</vt:lpstr>
      <vt:lpstr>Event Sources that integrate with AWS Lambda</vt:lpstr>
      <vt:lpstr>PowerPoint Presentation</vt:lpstr>
      <vt:lpstr>Hello World!</vt:lpstr>
      <vt:lpstr>How to build application backends?</vt:lpstr>
      <vt:lpstr>How to build application backends even better?</vt:lpstr>
      <vt:lpstr>Amazon API Gateway</vt:lpstr>
      <vt:lpstr>When to choose API Gateway vs. Direct SDK?</vt:lpstr>
      <vt:lpstr>Introducing Chalice</vt:lpstr>
      <vt:lpstr>Simple API with Chalice</vt:lpstr>
      <vt:lpstr>How to get the web app to the browser?</vt:lpstr>
      <vt:lpstr>Storage and Delivery of the App</vt:lpstr>
      <vt:lpstr>PowerPoint Presentation</vt:lpstr>
      <vt:lpstr>PowerPoint Presentation</vt:lpstr>
      <vt:lpstr>Amazon DynamoDB</vt:lpstr>
      <vt:lpstr>Serverless App Architecture</vt:lpstr>
      <vt:lpstr>Serverless with AWS</vt:lpstr>
      <vt:lpstr>PowerPoint Presentation</vt:lpstr>
      <vt:lpstr>Versioning</vt:lpstr>
      <vt:lpstr>Update Alias to Deploy</vt:lpstr>
      <vt:lpstr>Update Alias to Deploy</vt:lpstr>
      <vt:lpstr>PowerPoint Presentation</vt:lpstr>
      <vt:lpstr>API Gateway Stage Variables </vt:lpstr>
      <vt:lpstr>API Gateway Stage Variables </vt:lpstr>
      <vt:lpstr>Pin your environment with stage variables</vt:lpstr>
      <vt:lpstr>PowerPoint Presentation</vt:lpstr>
      <vt:lpstr>Best Practices for Lambda functions</vt:lpstr>
      <vt:lpstr>Thank you!</vt:lpstr>
    </vt:vector>
  </TitlesOfParts>
  <Company>Amazon.com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Young, Lenie</dc:creator>
  <cp:lastModifiedBy>Klein Olivier</cp:lastModifiedBy>
  <cp:revision>59</cp:revision>
  <dcterms:created xsi:type="dcterms:W3CDTF">2015-04-27T06:32:17Z</dcterms:created>
  <dcterms:modified xsi:type="dcterms:W3CDTF">2016-09-01T04:23:20Z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